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04" r:id="rId2"/>
    <p:sldId id="322" r:id="rId3"/>
    <p:sldId id="345" r:id="rId4"/>
    <p:sldId id="323" r:id="rId5"/>
    <p:sldId id="324" r:id="rId6"/>
    <p:sldId id="325" r:id="rId7"/>
    <p:sldId id="326" r:id="rId8"/>
    <p:sldId id="343" r:id="rId9"/>
    <p:sldId id="344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6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1" autoAdjust="0"/>
    <p:restoredTop sz="87189" autoAdjust="0"/>
  </p:normalViewPr>
  <p:slideViewPr>
    <p:cSldViewPr>
      <p:cViewPr varScale="1">
        <p:scale>
          <a:sx n="60" d="100"/>
          <a:sy n="60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49972-7D96-41F6-9907-58C9F8B83BE1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4BBE2-C53C-41BC-990F-187094A43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5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4BBE2-C53C-41BC-990F-187094A43E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3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99697-63BE-4451-9105-F7AD03671CDA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7DB2-9C83-463C-9510-F235DB08FD30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13549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915F5-5AE9-4299-91B1-E0A68317DD89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1E7A-4134-4D71-A0C8-6CDD11F1751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7752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9A57-E5F3-4A56-80BF-7CB47F2D3C64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50FF-0484-49D4-B475-97F575828A8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89248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7B51-8C3C-48ED-A6FD-31C974D929A9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87950-07EC-45CE-839D-7BD9C4A53F1A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762508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DB7DB-27FB-44C6-BE4A-6AC09AEB64AD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1EB3-D217-49ED-82B4-233AE91C0DD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77557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76E9-A968-408A-AD2F-B24406879A45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E12B1-DC2B-49F8-9083-CD09DF245AD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1614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48C81-0C58-4714-8C8A-FC2C69E8B336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0F09E-02A2-436B-B80B-48C519921A45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21473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8A3EC-2DA7-4781-A3BC-ACA9BAD2E5B8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65354-6C0F-4DE1-A259-B68167C51ABD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7456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5894-CDB3-4452-93AA-26574631BE7A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050F4-7911-41BE-9CCF-FCBE038652CB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66302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B38593FF-C5E0-4CE9-A79E-3A9C8F5D518B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19D3B5-FF9C-4055-ACFE-393AFCA0929E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9989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EBDBF-59FD-47DA-BE50-B9ACA743C60A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01966-A9D4-4E2A-AF2D-D3250A478AE4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92497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9"/>
            <a:ext cx="7543800" cy="779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219201"/>
            <a:ext cx="75438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558112-0B7B-4594-BAB7-4D61A3C71ADE}" type="datetimeFigureOut">
              <a:rPr lang="en-US"/>
              <a:pPr>
                <a:defRPr/>
              </a:pPr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4E8D49-7445-44D3-A536-A5AA3FB79669}" type="slidenum">
              <a:rPr lang="en-US" altLang="id-ID"/>
              <a:pPr>
                <a:defRPr/>
              </a:pPr>
              <a:t>‹#›</a:t>
            </a:fld>
            <a:endParaRPr lang="en-US" alt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834231" y="1143000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syaifuddin.skm@google.com" TargetMode="External"/><Relationship Id="rId2" Type="http://schemas.openxmlformats.org/officeDocument/2006/relationships/hyperlink" Target="mailto:syaifuddin@unim.ac.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b="1" dirty="0" smtClean="0"/>
              <a:t>MODEL </a:t>
            </a:r>
            <a:r>
              <a:rPr lang="en-US" sz="5400" b="1" dirty="0" smtClean="0"/>
              <a:t>ANTRIAN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3600" b="1" dirty="0" err="1" smtClean="0"/>
              <a:t>Pemodelan</a:t>
            </a:r>
            <a:r>
              <a:rPr lang="en-US" sz="3600" b="1" dirty="0" smtClean="0"/>
              <a:t> &amp; </a:t>
            </a:r>
            <a:r>
              <a:rPr lang="en-US" sz="3600" b="1" dirty="0" err="1" smtClean="0"/>
              <a:t>Simulasi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Sistem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Antrian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ke-8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Stuktur</a:t>
            </a:r>
            <a:r>
              <a:rPr lang="en-US" sz="4400" dirty="0"/>
              <a:t> </a:t>
            </a:r>
            <a:r>
              <a:rPr lang="en-US" sz="4400" dirty="0" err="1"/>
              <a:t>Dasar</a:t>
            </a:r>
            <a:r>
              <a:rPr lang="en-US" sz="4400" dirty="0"/>
              <a:t> Model </a:t>
            </a:r>
            <a:r>
              <a:rPr lang="en-US" sz="4400" dirty="0" err="1"/>
              <a:t>Antrian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648199"/>
            <a:ext cx="8578850" cy="175260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400" dirty="0"/>
              <a:t>Ada 4 struktur dasar berdasarkan fasilitas pelayanan 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i="1" dirty="0"/>
              <a:t>• Single Channel </a:t>
            </a:r>
            <a:r>
              <a:rPr lang="en-US" sz="2400" i="1" dirty="0" smtClean="0"/>
              <a:t>Single </a:t>
            </a:r>
            <a:r>
              <a:rPr lang="en-US" sz="2400" i="1" dirty="0"/>
              <a:t>Phase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i="1" dirty="0"/>
              <a:t>• Single Channel Multiple Phase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i="1" dirty="0"/>
              <a:t>• Multiple Channel </a:t>
            </a:r>
            <a:r>
              <a:rPr lang="en-US" sz="2400" i="1" dirty="0" smtClean="0"/>
              <a:t>Single </a:t>
            </a:r>
            <a:r>
              <a:rPr lang="en-US" sz="2400" i="1" dirty="0"/>
              <a:t>Phase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i="1" dirty="0"/>
              <a:t>• Multiple Channel Multiple Phase</a:t>
            </a:r>
            <a:endParaRPr lang="en-US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84" y="1592424"/>
            <a:ext cx="8051314" cy="2217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1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8580"/>
            <a:ext cx="6172200" cy="598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2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Contoh</a:t>
            </a:r>
            <a:r>
              <a:rPr lang="en-US" sz="4400" dirty="0"/>
              <a:t> </a:t>
            </a:r>
            <a:r>
              <a:rPr lang="en-US" sz="4400" dirty="0" err="1"/>
              <a:t>Antrian</a:t>
            </a:r>
            <a:r>
              <a:rPr lang="en-US" sz="4400" dirty="0"/>
              <a:t> Bank </a:t>
            </a:r>
            <a:r>
              <a:rPr lang="en-US" sz="4400" dirty="0" err="1"/>
              <a:t>Satu</a:t>
            </a:r>
            <a:r>
              <a:rPr lang="en-US" sz="4400" dirty="0"/>
              <a:t> </a:t>
            </a:r>
            <a:r>
              <a:rPr lang="en-US" sz="4400" dirty="0" err="1"/>
              <a:t>Kasir</a:t>
            </a:r>
            <a:endParaRPr lang="en-US" sz="4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6721619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02" y="4343400"/>
            <a:ext cx="7542213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1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42399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6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Notasi</a:t>
            </a:r>
            <a:r>
              <a:rPr lang="en-US" sz="4400" dirty="0"/>
              <a:t> Model </a:t>
            </a:r>
            <a:r>
              <a:rPr lang="en-US" sz="4400" dirty="0" err="1"/>
              <a:t>Antrian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78850" cy="48767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/>
              <a:t>Notasi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( a / b / c / d / e 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/>
              <a:t>Dimana</a:t>
            </a:r>
            <a:r>
              <a:rPr lang="en-US" sz="2400" dirty="0"/>
              <a:t> 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a =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kedatangan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b =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c = jumlah fasilitas pelayanan (s = 1, 2, 3, … , </a:t>
            </a:r>
            <a:r>
              <a:rPr lang="pt-BR" sz="2400" dirty="0" smtClean="0">
                <a:sym typeface="Symbol"/>
              </a:rPr>
              <a:t></a:t>
            </a:r>
            <a:r>
              <a:rPr lang="pt-BR" sz="2400" dirty="0" smtClean="0"/>
              <a:t>)</a:t>
            </a:r>
            <a:endParaRPr lang="pt-BR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2400" dirty="0"/>
              <a:t>d = jumlah konsumen maksimum dalam sistem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 =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 smtClean="0"/>
              <a:t>sumber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/>
              <a:t>Notasi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simbol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 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M = Poisson (</a:t>
            </a:r>
            <a:r>
              <a:rPr lang="en-US" sz="2400" dirty="0" err="1"/>
              <a:t>Markovian</a:t>
            </a:r>
            <a:r>
              <a:rPr lang="en-US" sz="2400" dirty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D = </a:t>
            </a:r>
            <a:r>
              <a:rPr lang="en-US" sz="2400" dirty="0" err="1"/>
              <a:t>interarrival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service time </a:t>
            </a:r>
            <a:r>
              <a:rPr lang="en-US" sz="2400" dirty="0" err="1"/>
              <a:t>konstan</a:t>
            </a:r>
            <a:r>
              <a:rPr lang="en-US" sz="2400" dirty="0"/>
              <a:t> (</a:t>
            </a:r>
            <a:r>
              <a:rPr lang="en-US" sz="2400" dirty="0" err="1"/>
              <a:t>deterministik</a:t>
            </a:r>
            <a:r>
              <a:rPr lang="en-US" sz="2400" dirty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err="1"/>
              <a:t>E</a:t>
            </a:r>
            <a:r>
              <a:rPr lang="en-US" sz="2400" baseline="-25000" dirty="0" err="1"/>
              <a:t>k</a:t>
            </a:r>
            <a:r>
              <a:rPr lang="en-US" sz="2400" dirty="0"/>
              <a:t> = </a:t>
            </a:r>
            <a:r>
              <a:rPr lang="en-US" sz="2400" dirty="0" err="1"/>
              <a:t>intearrival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service time </a:t>
            </a:r>
            <a:r>
              <a:rPr lang="en-US" sz="2400" dirty="0" err="1"/>
              <a:t>berdistribusi</a:t>
            </a:r>
            <a:r>
              <a:rPr lang="en-US" sz="2400" dirty="0"/>
              <a:t> </a:t>
            </a:r>
            <a:r>
              <a:rPr lang="en-US" sz="2400" dirty="0" err="1"/>
              <a:t>Erlang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Gamma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Model (M / M / 1 / </a:t>
            </a:r>
            <a:r>
              <a:rPr lang="pt-BR" sz="4400" dirty="0">
                <a:sym typeface="Symbol"/>
              </a:rPr>
              <a:t></a:t>
            </a:r>
            <a:r>
              <a:rPr lang="en-US" sz="4400" dirty="0" smtClean="0"/>
              <a:t> </a:t>
            </a:r>
            <a:r>
              <a:rPr lang="en-US" sz="4400" dirty="0"/>
              <a:t>/ </a:t>
            </a:r>
            <a:r>
              <a:rPr lang="pt-BR" sz="4400" dirty="0">
                <a:sym typeface="Symbol"/>
              </a:rPr>
              <a:t></a:t>
            </a:r>
            <a:r>
              <a:rPr lang="en-US" sz="4400" dirty="0" smtClean="0"/>
              <a:t> </a:t>
            </a:r>
            <a:r>
              <a:rPr lang="en-US" sz="4400" dirty="0"/>
              <a:t>)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78850" cy="487679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Syarat</a:t>
            </a:r>
            <a:r>
              <a:rPr lang="en-US" sz="2400" b="1" dirty="0"/>
              <a:t> </a:t>
            </a:r>
            <a:r>
              <a:rPr lang="en-US" sz="2400" b="1" dirty="0" err="1"/>
              <a:t>kondisi</a:t>
            </a:r>
            <a:r>
              <a:rPr lang="en-US" sz="2400" b="1" dirty="0"/>
              <a:t> Model Server Tunggal :</a:t>
            </a:r>
          </a:p>
          <a:p>
            <a:pPr marL="7493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 err="1" smtClean="0"/>
              <a:t>Jml</a:t>
            </a:r>
            <a:r>
              <a:rPr lang="en-US" sz="2200" dirty="0" smtClean="0"/>
              <a:t> </a:t>
            </a:r>
            <a:r>
              <a:rPr lang="en-US" sz="2200" dirty="0" err="1"/>
              <a:t>kedatangan</a:t>
            </a:r>
            <a:r>
              <a:rPr lang="en-US" sz="2200" dirty="0"/>
              <a:t> </a:t>
            </a:r>
            <a:r>
              <a:rPr lang="en-US" sz="2200" dirty="0" err="1"/>
              <a:t>tiap</a:t>
            </a:r>
            <a:r>
              <a:rPr lang="en-US" sz="2200" dirty="0"/>
              <a:t> </a:t>
            </a:r>
            <a:r>
              <a:rPr lang="en-US" sz="2200" dirty="0" err="1"/>
              <a:t>satuan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mengikuti</a:t>
            </a:r>
            <a:r>
              <a:rPr lang="en-US" sz="2200" dirty="0"/>
              <a:t> </a:t>
            </a:r>
            <a:r>
              <a:rPr lang="en-US" sz="2200" dirty="0" err="1"/>
              <a:t>distribusi</a:t>
            </a:r>
            <a:r>
              <a:rPr lang="en-US" sz="2200" dirty="0"/>
              <a:t> Poisson</a:t>
            </a:r>
          </a:p>
          <a:p>
            <a:pPr marL="7493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n-NO" sz="2200" dirty="0" smtClean="0"/>
              <a:t>Wkt </a:t>
            </a:r>
            <a:r>
              <a:rPr lang="nn-NO" sz="2200" dirty="0"/>
              <a:t>pelayanan berdistribusi eksponensial</a:t>
            </a:r>
          </a:p>
          <a:p>
            <a:pPr marL="7493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 err="1" smtClean="0"/>
              <a:t>Disiplin</a:t>
            </a:r>
            <a:r>
              <a:rPr lang="en-US" sz="2200" dirty="0" smtClean="0"/>
              <a:t> </a:t>
            </a:r>
            <a:r>
              <a:rPr lang="en-US" sz="2200" dirty="0" err="1"/>
              <a:t>antrian</a:t>
            </a:r>
            <a:r>
              <a:rPr lang="en-US" sz="2200" dirty="0"/>
              <a:t> yang </a:t>
            </a:r>
            <a:r>
              <a:rPr lang="en-US" sz="2200" dirty="0" err="1"/>
              <a:t>pertama</a:t>
            </a:r>
            <a:r>
              <a:rPr lang="en-US" sz="2200" dirty="0"/>
              <a:t> </a:t>
            </a:r>
            <a:r>
              <a:rPr lang="en-US" sz="2200" dirty="0" err="1"/>
              <a:t>datang</a:t>
            </a:r>
            <a:r>
              <a:rPr lang="en-US" sz="2200" dirty="0"/>
              <a:t> </a:t>
            </a:r>
            <a:r>
              <a:rPr lang="en-US" sz="2200" dirty="0" err="1"/>
              <a:t>pertama</a:t>
            </a:r>
            <a:r>
              <a:rPr lang="en-US" sz="2200" dirty="0"/>
              <a:t> </a:t>
            </a:r>
            <a:r>
              <a:rPr lang="en-US" sz="2200" dirty="0" err="1"/>
              <a:t>dilayanan</a:t>
            </a:r>
            <a:r>
              <a:rPr lang="en-US" sz="2200" dirty="0"/>
              <a:t> (FCFS)</a:t>
            </a:r>
          </a:p>
          <a:p>
            <a:pPr marL="7493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sz="2200" dirty="0" smtClean="0"/>
              <a:t>Sumber </a:t>
            </a:r>
            <a:r>
              <a:rPr lang="pl-PL" sz="2200" dirty="0"/>
              <a:t>populasi tak terbatas</a:t>
            </a:r>
          </a:p>
          <a:p>
            <a:pPr marL="7493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 smtClean="0"/>
              <a:t>Ada </a:t>
            </a:r>
            <a:r>
              <a:rPr lang="en-US" sz="2200" dirty="0" err="1"/>
              <a:t>jalur</a:t>
            </a:r>
            <a:r>
              <a:rPr lang="en-US" sz="2200" dirty="0"/>
              <a:t> </a:t>
            </a:r>
            <a:r>
              <a:rPr lang="en-US" sz="2200" dirty="0" err="1"/>
              <a:t>tunggal</a:t>
            </a:r>
            <a:endParaRPr lang="en-US" sz="2200" dirty="0"/>
          </a:p>
          <a:p>
            <a:pPr marL="7493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 err="1" smtClean="0"/>
              <a:t>Tk</a:t>
            </a:r>
            <a:r>
              <a:rPr lang="en-US" sz="2200" dirty="0" smtClean="0"/>
              <a:t> </a:t>
            </a:r>
            <a:r>
              <a:rPr lang="en-US" sz="2200" dirty="0"/>
              <a:t>rata-rata </a:t>
            </a:r>
            <a:r>
              <a:rPr lang="en-US" sz="2200" dirty="0" err="1"/>
              <a:t>kedatangan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kecil</a:t>
            </a:r>
            <a:r>
              <a:rPr lang="en-US" sz="2200" dirty="0"/>
              <a:t> </a:t>
            </a:r>
            <a:r>
              <a:rPr lang="en-US" sz="2200" dirty="0" err="1"/>
              <a:t>daripada</a:t>
            </a:r>
            <a:r>
              <a:rPr lang="en-US" sz="2200" dirty="0"/>
              <a:t> </a:t>
            </a:r>
            <a:r>
              <a:rPr lang="en-US" sz="2200" dirty="0" err="1"/>
              <a:t>tingkat</a:t>
            </a:r>
            <a:r>
              <a:rPr lang="en-US" sz="2200" dirty="0"/>
              <a:t> rata-rata </a:t>
            </a:r>
            <a:r>
              <a:rPr lang="en-US" sz="2200" dirty="0" err="1" smtClean="0"/>
              <a:t>pelayanan</a:t>
            </a:r>
            <a:endParaRPr lang="en-US" sz="2200" dirty="0"/>
          </a:p>
          <a:p>
            <a:pPr marL="7493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v-SE" sz="2200" dirty="0" smtClean="0"/>
              <a:t>Panjang </a:t>
            </a:r>
            <a:r>
              <a:rPr lang="sv-SE" sz="2200" dirty="0"/>
              <a:t>antrian tidak terbatas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 smtClean="0"/>
              <a:t>Notasi</a:t>
            </a:r>
            <a:r>
              <a:rPr lang="en-US" sz="2400" b="1" dirty="0" smtClean="0"/>
              <a:t> </a:t>
            </a:r>
            <a:r>
              <a:rPr lang="en-US" sz="2400" b="1" dirty="0" err="1"/>
              <a:t>persamaan</a:t>
            </a:r>
            <a:r>
              <a:rPr lang="en-US" sz="2400" b="1" dirty="0"/>
              <a:t> 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ym typeface="Symbol"/>
              </a:rPr>
              <a:t> </a:t>
            </a:r>
            <a:r>
              <a:rPr lang="en-US" sz="2400" dirty="0" smtClean="0"/>
              <a:t>= </a:t>
            </a:r>
            <a:r>
              <a:rPr lang="en-US" sz="2400" dirty="0" err="1"/>
              <a:t>Tk</a:t>
            </a:r>
            <a:r>
              <a:rPr lang="en-US" sz="2400" dirty="0"/>
              <a:t> rata-rata </a:t>
            </a:r>
            <a:r>
              <a:rPr lang="en-US" sz="2400" dirty="0" err="1"/>
              <a:t>kedatangan</a:t>
            </a:r>
            <a:r>
              <a:rPr lang="en-US" sz="2400" dirty="0"/>
              <a:t> per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(unit/</a:t>
            </a:r>
            <a:r>
              <a:rPr lang="en-US" sz="2400" dirty="0" err="1"/>
              <a:t>waktu</a:t>
            </a:r>
            <a:r>
              <a:rPr lang="en-US" sz="2400" dirty="0"/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ym typeface="Symbol"/>
              </a:rPr>
              <a:t>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err="1"/>
              <a:t>Tk</a:t>
            </a:r>
            <a:r>
              <a:rPr lang="en-US" sz="2400" dirty="0"/>
              <a:t> rata-rata </a:t>
            </a:r>
            <a:r>
              <a:rPr lang="en-US" sz="2400" dirty="0" err="1"/>
              <a:t>pelayanan</a:t>
            </a:r>
            <a:r>
              <a:rPr lang="en-US" sz="2400" dirty="0"/>
              <a:t> per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(unit/</a:t>
            </a:r>
            <a:r>
              <a:rPr lang="en-US" sz="2400" dirty="0" err="1"/>
              <a:t>waktu</a:t>
            </a:r>
            <a:r>
              <a:rPr lang="en-US" sz="2400" dirty="0"/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/>
              <a:t>Lq</a:t>
            </a:r>
            <a:r>
              <a:rPr lang="en-US" sz="2400" dirty="0"/>
              <a:t> = Rata-rata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antrian</a:t>
            </a:r>
            <a:r>
              <a:rPr lang="en-US" sz="2400" dirty="0"/>
              <a:t> (unit)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/>
              <a:t>Ls</a:t>
            </a:r>
            <a:r>
              <a:rPr lang="en-US" sz="2400" dirty="0"/>
              <a:t> = Rata-rata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(unit)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/>
              <a:t>Wq = Rata-rata waktu dalam antrian (jam)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Model (M / M / 1 / </a:t>
            </a:r>
            <a:r>
              <a:rPr lang="pt-BR" sz="4400" dirty="0">
                <a:sym typeface="Symbol"/>
              </a:rPr>
              <a:t></a:t>
            </a:r>
            <a:r>
              <a:rPr lang="en-US" sz="4400" dirty="0" smtClean="0"/>
              <a:t> </a:t>
            </a:r>
            <a:r>
              <a:rPr lang="en-US" sz="4400" dirty="0"/>
              <a:t>/ </a:t>
            </a:r>
            <a:r>
              <a:rPr lang="pt-BR" sz="4400" dirty="0">
                <a:sym typeface="Symbol"/>
              </a:rPr>
              <a:t></a:t>
            </a:r>
            <a:r>
              <a:rPr lang="en-US" sz="4400" dirty="0" smtClean="0"/>
              <a:t> </a:t>
            </a:r>
            <a:r>
              <a:rPr lang="en-US" sz="4400" dirty="0"/>
              <a:t>)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78850" cy="198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400" dirty="0"/>
              <a:t>Ws = Rata-rata waktu dalam sistem (jam)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Pn = Probabilitas terdapat n individu dalam sistem (frekuensi relatif)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Po = Probabilitas tidak ada individu dalam sistem (frekuensi relatif)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Pw = Probabilitas menunggu dalam sistem (frekuensi relatif)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2400" dirty="0"/>
              <a:t>r = Tk kegunaan fasilitas sistem atau utilitas (rasio)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00827" y="3429000"/>
            <a:ext cx="8266113" cy="2400300"/>
            <a:chOff x="400827" y="3429000"/>
            <a:chExt cx="8266113" cy="24003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827" y="3429000"/>
              <a:ext cx="8266113" cy="2400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638800" y="3657600"/>
              <a:ext cx="777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Po =</a:t>
              </a:r>
              <a:endParaRPr lang="en-US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864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Contoh</a:t>
            </a:r>
            <a:r>
              <a:rPr lang="en-US" sz="4400" dirty="0"/>
              <a:t> </a:t>
            </a:r>
            <a:r>
              <a:rPr lang="en-US" sz="4400" dirty="0" err="1"/>
              <a:t>Kasus</a:t>
            </a:r>
            <a:r>
              <a:rPr lang="en-US" sz="4400" dirty="0"/>
              <a:t> </a:t>
            </a:r>
            <a:r>
              <a:rPr lang="en-US" sz="4400" dirty="0" smtClean="0"/>
              <a:t>1: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78850" cy="4876799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/>
              <a:t>Sebuah</a:t>
            </a:r>
            <a:r>
              <a:rPr lang="en-US" sz="2400" dirty="0"/>
              <a:t> minimarket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cash register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smtClean="0"/>
              <a:t>orang </a:t>
            </a: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/>
              <a:t>kasir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mengoperasikannya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transaksi</a:t>
            </a:r>
            <a:r>
              <a:rPr lang="en-US" sz="2400" dirty="0"/>
              <a:t> </a:t>
            </a:r>
            <a:r>
              <a:rPr lang="sv-SE" sz="2400" dirty="0" smtClean="0"/>
              <a:t>pembayaran </a:t>
            </a:r>
            <a:r>
              <a:rPr lang="sv-SE" sz="2400" dirty="0"/>
              <a:t>terhadap konsumen. Konsumen harus antri </a:t>
            </a:r>
            <a:r>
              <a:rPr lang="sv-SE" sz="2400" dirty="0" smtClean="0"/>
              <a:t>dalam satu </a:t>
            </a:r>
            <a:r>
              <a:rPr lang="sv-SE" sz="2400" dirty="0"/>
              <a:t>jalur di depan kasir untuk membayar belanjaannya. </a:t>
            </a:r>
            <a:r>
              <a:rPr lang="sv-SE" sz="2400" dirty="0" smtClean="0"/>
              <a:t>Tingkat rata-rata </a:t>
            </a:r>
            <a:r>
              <a:rPr lang="sv-SE" sz="2400" dirty="0"/>
              <a:t>kedatangan konsumen </a:t>
            </a:r>
            <a:r>
              <a:rPr lang="sv-SE" sz="2400" dirty="0" smtClean="0">
                <a:sym typeface="Symbol"/>
              </a:rPr>
              <a:t></a:t>
            </a:r>
            <a:r>
              <a:rPr lang="sv-SE" sz="2400" dirty="0" smtClean="0"/>
              <a:t>=</a:t>
            </a:r>
            <a:r>
              <a:rPr lang="sv-SE" sz="2400" dirty="0"/>
              <a:t>24 per jam dan sesuai </a:t>
            </a:r>
            <a:r>
              <a:rPr lang="sv-SE" sz="2400" dirty="0" smtClean="0"/>
              <a:t>dengan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/>
              <a:t>Poisson.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berdistribusi</a:t>
            </a:r>
            <a:r>
              <a:rPr lang="en-US" sz="2400" dirty="0"/>
              <a:t> </a:t>
            </a:r>
            <a:r>
              <a:rPr lang="en-US" sz="2400" dirty="0" err="1" smtClean="0"/>
              <a:t>eksponensial</a:t>
            </a:r>
            <a:r>
              <a:rPr lang="en-US" sz="2400" dirty="0"/>
              <a:t> </a:t>
            </a:r>
            <a:r>
              <a:rPr lang="sv-SE" sz="2400" dirty="0" smtClean="0"/>
              <a:t>dengan </a:t>
            </a:r>
            <a:r>
              <a:rPr lang="sv-SE" sz="2400" dirty="0"/>
              <a:t>tingkat rata-ratanya adalah </a:t>
            </a:r>
            <a:r>
              <a:rPr lang="sv-SE" sz="2400" dirty="0" smtClean="0">
                <a:sym typeface="Symbol"/>
              </a:rPr>
              <a:t></a:t>
            </a:r>
            <a:r>
              <a:rPr lang="sv-SE" sz="2400" dirty="0" smtClean="0"/>
              <a:t>=</a:t>
            </a:r>
            <a:r>
              <a:rPr lang="sv-SE" sz="2400" dirty="0"/>
              <a:t>30 konsumen per </a:t>
            </a:r>
            <a:r>
              <a:rPr lang="sv-SE" sz="2400" dirty="0" smtClean="0"/>
              <a:t>jam.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</a:t>
            </a:r>
            <a:r>
              <a:rPr lang="en-US" sz="2400" dirty="0"/>
              <a:t>minimarket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operasional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antrian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/>
              <a:t>Tentukan</a:t>
            </a:r>
            <a:r>
              <a:rPr lang="en-US" sz="2400" dirty="0"/>
              <a:t> 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a. </a:t>
            </a:r>
            <a:r>
              <a:rPr lang="en-US" sz="2400" dirty="0" err="1"/>
              <a:t>Probabilitas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400" dirty="0"/>
              <a:t>b. Rata-rata jumlah konsumen dalam antrian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sv-SE" sz="2400" dirty="0"/>
              <a:t>c. Rata-rata jumlah konsumen dalam sistem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400" dirty="0"/>
              <a:t>d. Rata-rata waktu dalam antrian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400" dirty="0"/>
              <a:t>e. Rata-rata waktu dalam sistem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f. Tingkat </a:t>
            </a:r>
            <a:r>
              <a:rPr lang="en-US" sz="2400" dirty="0" err="1"/>
              <a:t>kegunaan</a:t>
            </a:r>
            <a:r>
              <a:rPr lang="en-US" sz="2400" dirty="0"/>
              <a:t> </a:t>
            </a:r>
            <a:r>
              <a:rPr lang="en-US" sz="2400" dirty="0" err="1"/>
              <a:t>fasilitas</a:t>
            </a:r>
            <a:r>
              <a:rPr lang="en-US" sz="2400" dirty="0"/>
              <a:t> cash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Model (M / M / s / </a:t>
            </a:r>
            <a:r>
              <a:rPr lang="pt-BR" sz="4400" dirty="0">
                <a:sym typeface="Symbol"/>
              </a:rPr>
              <a:t></a:t>
            </a:r>
            <a:r>
              <a:rPr lang="en-US" sz="4400" dirty="0" smtClean="0"/>
              <a:t> </a:t>
            </a:r>
            <a:r>
              <a:rPr lang="en-US" sz="4400" dirty="0"/>
              <a:t>/ </a:t>
            </a:r>
            <a:r>
              <a:rPr lang="pt-BR" sz="4400" dirty="0">
                <a:sym typeface="Symbol"/>
              </a:rPr>
              <a:t></a:t>
            </a:r>
            <a:r>
              <a:rPr lang="en-US" sz="4400" dirty="0" smtClean="0"/>
              <a:t> </a:t>
            </a:r>
            <a:r>
              <a:rPr lang="en-US" sz="4400" dirty="0"/>
              <a:t>)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78850" cy="1981200"/>
          </a:xfrm>
        </p:spPr>
        <p:txBody>
          <a:bodyPr/>
          <a:lstStyle/>
          <a:p>
            <a:pPr marL="279400" indent="-279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v-SE" sz="2400" dirty="0" smtClean="0"/>
              <a:t>Merupakan </a:t>
            </a:r>
            <a:r>
              <a:rPr lang="sv-SE" sz="2400" dirty="0"/>
              <a:t>model antrian fasilitas pelayanan (</a:t>
            </a:r>
            <a:r>
              <a:rPr lang="sv-SE" sz="2400" dirty="0" smtClean="0"/>
              <a:t>server) </a:t>
            </a:r>
            <a:r>
              <a:rPr lang="en-US" sz="2400" dirty="0" err="1" smtClean="0"/>
              <a:t>ganda</a:t>
            </a:r>
            <a:r>
              <a:rPr lang="en-US" sz="2400" dirty="0"/>
              <a:t>.</a:t>
            </a:r>
          </a:p>
          <a:p>
            <a:pPr marL="279400" indent="-279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Diasumsikan</a:t>
            </a:r>
            <a:r>
              <a:rPr lang="en-US" sz="2400" dirty="0" smtClean="0"/>
              <a:t> </a:t>
            </a:r>
            <a:r>
              <a:rPr lang="en-US" sz="2400" dirty="0"/>
              <a:t>rata-rata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kedatangan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 smtClean="0"/>
              <a:t>kecil</a:t>
            </a:r>
            <a:r>
              <a:rPr lang="en-US" sz="2400" dirty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(</a:t>
            </a:r>
            <a:r>
              <a:rPr lang="en-US" sz="2400" dirty="0" err="1"/>
              <a:t>agregat</a:t>
            </a:r>
            <a:r>
              <a:rPr lang="en-US" sz="2400" dirty="0"/>
              <a:t>) </a:t>
            </a:r>
            <a:r>
              <a:rPr lang="en-US" sz="2400" dirty="0" err="1" smtClean="0"/>
              <a:t>atau</a:t>
            </a:r>
            <a:r>
              <a:rPr lang="en-US" sz="2400" dirty="0"/>
              <a:t> </a:t>
            </a:r>
            <a:r>
              <a:rPr lang="sv-SE" sz="2400" dirty="0" smtClean="0"/>
              <a:t>penjumlahan </a:t>
            </a:r>
            <a:r>
              <a:rPr lang="sv-SE" sz="2400" dirty="0"/>
              <a:t>segenap rata-rata tingkat pelayanan di </a:t>
            </a:r>
            <a:r>
              <a:rPr lang="sv-SE" sz="2400" dirty="0" smtClean="0"/>
              <a:t>tiap </a:t>
            </a:r>
            <a:r>
              <a:rPr lang="en-US" sz="2400" dirty="0" err="1" smtClean="0"/>
              <a:t>jalur</a:t>
            </a:r>
            <a:r>
              <a:rPr lang="en-US" sz="2400" dirty="0"/>
              <a:t>.</a:t>
            </a:r>
          </a:p>
          <a:p>
            <a:pPr marL="279400" indent="-279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/>
              <a:t>&amp; </a:t>
            </a:r>
            <a:r>
              <a:rPr lang="en-US" sz="2400" dirty="0" err="1"/>
              <a:t>kondisi</a:t>
            </a:r>
            <a:r>
              <a:rPr lang="en-US" sz="2400" dirty="0"/>
              <a:t> lain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Model Server </a:t>
            </a:r>
            <a:r>
              <a:rPr lang="en-US" sz="2400" dirty="0" smtClean="0"/>
              <a:t>Tunggal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dirty="0" err="1" smtClean="0"/>
              <a:t>Probabilitas</a:t>
            </a:r>
            <a:r>
              <a:rPr lang="en-US" sz="2400" i="1" dirty="0" smtClean="0"/>
              <a:t> </a:t>
            </a:r>
            <a:r>
              <a:rPr lang="en-US" sz="2400" i="1" dirty="0" err="1"/>
              <a:t>bahwa</a:t>
            </a:r>
            <a:r>
              <a:rPr lang="en-US" sz="2400" i="1" dirty="0"/>
              <a:t>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ada</a:t>
            </a:r>
            <a:r>
              <a:rPr lang="en-US" sz="2400" i="1" dirty="0"/>
              <a:t> </a:t>
            </a:r>
            <a:r>
              <a:rPr lang="en-US" sz="2400" i="1" dirty="0" err="1"/>
              <a:t>konsumen</a:t>
            </a:r>
            <a:r>
              <a:rPr lang="en-US" sz="2400" i="1" dirty="0"/>
              <a:t> </a:t>
            </a:r>
            <a:r>
              <a:rPr lang="en-US" sz="2400" i="1" dirty="0" err="1"/>
              <a:t>dalam</a:t>
            </a:r>
            <a:r>
              <a:rPr lang="en-US" sz="2400" i="1" dirty="0"/>
              <a:t> </a:t>
            </a:r>
            <a:r>
              <a:rPr lang="en-US" sz="2400" i="1" dirty="0" err="1"/>
              <a:t>sistem</a:t>
            </a:r>
            <a:r>
              <a:rPr lang="en-US" sz="2400" i="1" dirty="0"/>
              <a:t> (</a:t>
            </a:r>
            <a:r>
              <a:rPr lang="en-US" sz="2400" i="1" dirty="0" err="1"/>
              <a:t>semua</a:t>
            </a:r>
            <a:r>
              <a:rPr lang="en-US" sz="2400" i="1" dirty="0"/>
              <a:t> </a:t>
            </a:r>
            <a:r>
              <a:rPr lang="en-US" sz="2400" i="1" dirty="0" smtClean="0"/>
              <a:t>server </a:t>
            </a:r>
            <a:r>
              <a:rPr lang="en-US" sz="2400" i="1" dirty="0" err="1" smtClean="0"/>
              <a:t>menganggur</a:t>
            </a:r>
            <a:r>
              <a:rPr lang="en-US" sz="2400" i="1" dirty="0"/>
              <a:t>) :</a:t>
            </a:r>
            <a:endParaRPr lang="en-US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4262706"/>
            <a:ext cx="6510338" cy="203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11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Model (M / M / s / </a:t>
            </a:r>
            <a:r>
              <a:rPr lang="pt-BR" sz="4400" dirty="0">
                <a:sym typeface="Symbol"/>
              </a:rPr>
              <a:t></a:t>
            </a:r>
            <a:r>
              <a:rPr lang="en-US" sz="4400" dirty="0" smtClean="0"/>
              <a:t> </a:t>
            </a:r>
            <a:r>
              <a:rPr lang="en-US" sz="4400" dirty="0"/>
              <a:t>/ </a:t>
            </a:r>
            <a:r>
              <a:rPr lang="pt-BR" sz="4400" dirty="0">
                <a:sym typeface="Symbol"/>
              </a:rPr>
              <a:t></a:t>
            </a:r>
            <a:r>
              <a:rPr lang="en-US" sz="4400" dirty="0" smtClean="0"/>
              <a:t> </a:t>
            </a:r>
            <a:r>
              <a:rPr lang="en-US" sz="4400" dirty="0"/>
              <a:t>)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78850" cy="1981200"/>
          </a:xfrm>
        </p:spPr>
        <p:txBody>
          <a:bodyPr/>
          <a:lstStyle/>
          <a:p>
            <a:r>
              <a:rPr lang="en-US" sz="2400" dirty="0" err="1"/>
              <a:t>Probabilitas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memasuki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hasrus</a:t>
            </a:r>
            <a:r>
              <a:rPr lang="en-US" sz="2400" dirty="0"/>
              <a:t> </a:t>
            </a:r>
            <a:r>
              <a:rPr lang="en-US" sz="2400" dirty="0" err="1" smtClean="0"/>
              <a:t>menunggu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dilayani</a:t>
            </a:r>
            <a:r>
              <a:rPr lang="en-US" sz="2400" dirty="0"/>
              <a:t> (</a:t>
            </a:r>
            <a:r>
              <a:rPr lang="en-US" sz="2400" dirty="0" err="1"/>
              <a:t>probabilitas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server </a:t>
            </a:r>
            <a:r>
              <a:rPr lang="en-US" sz="2400" dirty="0" err="1"/>
              <a:t>sibuk</a:t>
            </a:r>
            <a:r>
              <a:rPr lang="en-US" sz="2400" dirty="0"/>
              <a:t>) 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dirty="0" smtClean="0"/>
          </a:p>
          <a:p>
            <a:r>
              <a:rPr lang="sv-SE" dirty="0"/>
              <a:t>Rata-rata jumlah konsumen dalam sistem dan antrian masing-masing </a:t>
            </a:r>
            <a:r>
              <a:rPr lang="sv-SE" dirty="0" smtClean="0"/>
              <a:t>: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Rata-rata </a:t>
            </a:r>
            <a:r>
              <a:rPr lang="sv-SE" dirty="0"/>
              <a:t>waktu dalam sistem dan rata-rata waktu antrian masing-masing </a:t>
            </a:r>
            <a:r>
              <a:rPr lang="sv-SE" dirty="0" smtClean="0"/>
              <a:t>:</a:t>
            </a:r>
          </a:p>
          <a:p>
            <a:endParaRPr lang="sv-SE" dirty="0" smtClean="0"/>
          </a:p>
          <a:p>
            <a:endParaRPr lang="sv-SE" dirty="0" smtClean="0"/>
          </a:p>
          <a:p>
            <a:r>
              <a:rPr lang="en-US" dirty="0" err="1"/>
              <a:t>Tk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:</a:t>
            </a:r>
            <a:endParaRPr lang="en-US" i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95499"/>
            <a:ext cx="2895600" cy="93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68100"/>
            <a:ext cx="3624262" cy="81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019" y="3468100"/>
            <a:ext cx="1724025" cy="75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728" y="4648200"/>
            <a:ext cx="5328944" cy="818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466235"/>
            <a:ext cx="1066800" cy="84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0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/>
              <a:t>Pendahuluan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78850" cy="4649788"/>
          </a:xfrm>
        </p:spPr>
        <p:txBody>
          <a:bodyPr/>
          <a:lstStyle/>
          <a:p>
            <a:pPr marL="279400" indent="-279400">
              <a:buFont typeface="Arial" pitchFamily="34" charset="0"/>
              <a:buChar char="•"/>
            </a:pPr>
            <a:r>
              <a:rPr lang="sv-SE" sz="2400" dirty="0" smtClean="0"/>
              <a:t>Teori </a:t>
            </a:r>
            <a:r>
              <a:rPr lang="sv-SE" sz="2400" dirty="0">
                <a:solidFill>
                  <a:srgbClr val="FF0000"/>
                </a:solidFill>
              </a:rPr>
              <a:t>antrian</a:t>
            </a:r>
            <a:r>
              <a:rPr lang="sv-SE" sz="2400" dirty="0"/>
              <a:t> merupakan teori yang menyangkut </a:t>
            </a:r>
            <a:r>
              <a:rPr lang="sv-SE" sz="2400" dirty="0" smtClean="0"/>
              <a:t>studi matematis </a:t>
            </a:r>
            <a:r>
              <a:rPr lang="sv-SE" sz="2400" dirty="0"/>
              <a:t>dari antrian-antrian atau baris-baris </a:t>
            </a:r>
            <a:r>
              <a:rPr lang="sv-SE" sz="2400" dirty="0" smtClean="0"/>
              <a:t>penungguan,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/>
              <a:t>formasi</a:t>
            </a:r>
            <a:r>
              <a:rPr lang="en-US" sz="2400" dirty="0"/>
              <a:t> </a:t>
            </a:r>
            <a:r>
              <a:rPr lang="en-US" sz="2400" dirty="0" err="1"/>
              <a:t>baris-baris</a:t>
            </a:r>
            <a:r>
              <a:rPr lang="en-US" sz="2400" dirty="0"/>
              <a:t> </a:t>
            </a:r>
            <a:r>
              <a:rPr lang="en-US" sz="2400" dirty="0" err="1"/>
              <a:t>penungguan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/>
              <a:t>melebihi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yang </a:t>
            </a:r>
            <a:r>
              <a:rPr lang="en-US" sz="2400" dirty="0" err="1"/>
              <a:t>tersedia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menyelenggarakan</a:t>
            </a:r>
            <a:r>
              <a:rPr lang="en-US" sz="2400" dirty="0" smtClean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.</a:t>
            </a:r>
          </a:p>
          <a:p>
            <a:pPr marL="279400" indent="-279400">
              <a:buFont typeface="Arial" pitchFamily="34" charset="0"/>
              <a:buChar char="•"/>
            </a:pP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berkenaan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 smtClean="0"/>
              <a:t>dapat</a:t>
            </a:r>
            <a:r>
              <a:rPr lang="en-US" sz="2400" dirty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/>
              <a:t>meski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diprediksi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fi-FI" sz="2400" dirty="0" smtClean="0"/>
              <a:t>tepat </a:t>
            </a:r>
            <a:r>
              <a:rPr lang="fi-FI" sz="2400" dirty="0"/>
              <a:t>kapan unit-unit yang membutuhkan </a:t>
            </a:r>
            <a:r>
              <a:rPr lang="fi-FI" sz="2400" dirty="0" smtClean="0"/>
              <a:t>pelayanan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lama </a:t>
            </a:r>
            <a:r>
              <a:rPr lang="en-US" sz="2400" dirty="0" err="1">
                <a:solidFill>
                  <a:srgbClr val="FF0000"/>
                </a:solidFill>
              </a:rPr>
              <a:t>waktu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yang </a:t>
            </a:r>
            <a:r>
              <a:rPr lang="fi-FI" sz="2400" dirty="0" smtClean="0"/>
              <a:t>dibutuhkan </a:t>
            </a:r>
            <a:r>
              <a:rPr lang="fi-FI" sz="2400" dirty="0"/>
              <a:t>untuk menyelenggarakan pelayanan itu.</a:t>
            </a:r>
          </a:p>
          <a:p>
            <a:pPr marL="279400" indent="-279400">
              <a:buFont typeface="Arial" pitchFamily="34" charset="0"/>
              <a:buChar char="•"/>
            </a:pPr>
            <a:r>
              <a:rPr lang="sv-SE" sz="2400" dirty="0" smtClean="0"/>
              <a:t>Jika </a:t>
            </a:r>
            <a:r>
              <a:rPr lang="sv-SE" sz="2400" dirty="0"/>
              <a:t>pelayanan terlalu banyak, maka akan </a:t>
            </a:r>
            <a:r>
              <a:rPr lang="sv-SE" sz="2400" dirty="0" smtClean="0"/>
              <a:t>memerlukan </a:t>
            </a:r>
            <a:r>
              <a:rPr lang="en-US" sz="2400" dirty="0" err="1" smtClean="0"/>
              <a:t>ongkos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besar</a:t>
            </a:r>
            <a:r>
              <a:rPr lang="en-US" sz="2400" dirty="0"/>
              <a:t>, </a:t>
            </a:r>
            <a:r>
              <a:rPr lang="en-US" sz="2400" dirty="0" err="1"/>
              <a:t>sebaliknya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penungguan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 lama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ongkos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83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Contoh</a:t>
            </a:r>
            <a:r>
              <a:rPr lang="en-US" sz="4400" dirty="0"/>
              <a:t> </a:t>
            </a:r>
            <a:r>
              <a:rPr lang="en-US" sz="4400" dirty="0" err="1"/>
              <a:t>Kasus</a:t>
            </a:r>
            <a:r>
              <a:rPr lang="en-US" sz="4400" dirty="0"/>
              <a:t> </a:t>
            </a:r>
            <a:r>
              <a:rPr lang="en-US" sz="4400" dirty="0" smtClean="0"/>
              <a:t>2: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78850" cy="48767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departemen</a:t>
            </a:r>
            <a:r>
              <a:rPr lang="en-US" dirty="0"/>
              <a:t> store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 smtClean="0"/>
              <a:t>melalui</a:t>
            </a:r>
            <a:r>
              <a:rPr lang="en-US" dirty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/>
              <a:t>kredit</a:t>
            </a:r>
            <a:r>
              <a:rPr lang="en-US" dirty="0"/>
              <a:t>.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konsumen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giliran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,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tunggu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.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(FCFS).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menunjukkan</a:t>
            </a:r>
            <a:r>
              <a:rPr lang="en-US" dirty="0"/>
              <a:t> rat-rata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smtClean="0"/>
              <a:t>10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jam (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Poisson),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rata-rata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/>
              <a:t>4 </a:t>
            </a:r>
            <a:r>
              <a:rPr lang="en-US" dirty="0" err="1"/>
              <a:t>konsumen</a:t>
            </a:r>
            <a:r>
              <a:rPr lang="en-US" dirty="0"/>
              <a:t> per jam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(</a:t>
            </a:r>
            <a:r>
              <a:rPr lang="en-US" dirty="0" err="1" smtClean="0"/>
              <a:t>berdistribusi</a:t>
            </a:r>
            <a:r>
              <a:rPr lang="en-US" dirty="0"/>
              <a:t> </a:t>
            </a:r>
            <a:r>
              <a:rPr lang="en-US" dirty="0" smtClean="0"/>
              <a:t>Poisson</a:t>
            </a:r>
            <a:r>
              <a:rPr lang="en-US" dirty="0"/>
              <a:t>).</a:t>
            </a:r>
          </a:p>
          <a:p>
            <a:pPr marL="628650" lvl="1" indent="-3365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a. 	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menganalisis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antrian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,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 smtClean="0"/>
              <a:t>waktu</a:t>
            </a:r>
            <a:r>
              <a:rPr lang="en-US" sz="2000" dirty="0"/>
              <a:t> </a:t>
            </a:r>
            <a:r>
              <a:rPr lang="sv-SE" sz="2000" dirty="0" smtClean="0"/>
              <a:t>tunggu </a:t>
            </a:r>
            <a:r>
              <a:rPr lang="sv-SE" sz="2000" dirty="0"/>
              <a:t>berlebihan di bagian ini maka akan membuat konsumen </a:t>
            </a:r>
            <a:r>
              <a:rPr lang="sv-SE" sz="2000" dirty="0" smtClean="0"/>
              <a:t>kesal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sabar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 smtClean="0"/>
              <a:t>mencari</a:t>
            </a:r>
            <a:r>
              <a:rPr lang="en-US" sz="2000" dirty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/>
              <a:t>lain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 smtClean="0"/>
              <a:t>berbelanja</a:t>
            </a:r>
            <a:r>
              <a:rPr lang="en-US" sz="2000" dirty="0" smtClean="0"/>
              <a:t>.</a:t>
            </a:r>
          </a:p>
          <a:p>
            <a:pPr marL="628650" lvl="1" indent="-3365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b</a:t>
            </a:r>
            <a:r>
              <a:rPr lang="en-US" sz="2000" dirty="0"/>
              <a:t>. </a:t>
            </a: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 smtClean="0"/>
              <a:t>mempertimbangkan</a:t>
            </a:r>
            <a:r>
              <a:rPr lang="en-US" sz="2000" dirty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menambah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petugas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di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. </a:t>
            </a:r>
            <a:r>
              <a:rPr lang="en-US" sz="2000" dirty="0" err="1" smtClean="0"/>
              <a:t>Apakah</a:t>
            </a:r>
            <a:r>
              <a:rPr lang="en-US" sz="2000" dirty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/>
              <a:t>pihak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tepat</a:t>
            </a:r>
            <a:r>
              <a:rPr lang="en-US" sz="2000" dirty="0"/>
              <a:t> 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263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Model (M / M / 1 / N / </a:t>
            </a:r>
            <a:r>
              <a:rPr lang="pt-BR" sz="4400" dirty="0">
                <a:sym typeface="Symbol"/>
              </a:rPr>
              <a:t></a:t>
            </a:r>
            <a:r>
              <a:rPr lang="pt-BR" sz="4400" dirty="0" smtClean="0"/>
              <a:t> </a:t>
            </a:r>
            <a:r>
              <a:rPr lang="pt-BR" sz="4400" dirty="0"/>
              <a:t>)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78850" cy="1981200"/>
          </a:xfrm>
        </p:spPr>
        <p:txBody>
          <a:bodyPr/>
          <a:lstStyle/>
          <a:p>
            <a:pPr marL="336550" indent="-3365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/>
              <a:t>batas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endParaRPr lang="en-US" sz="2800" dirty="0"/>
          </a:p>
          <a:p>
            <a:pPr marL="336550" indent="-3365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/>
              <a:t>maksimum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yang </a:t>
            </a:r>
            <a:r>
              <a:rPr lang="en-US" sz="2800" dirty="0" err="1" smtClean="0"/>
              <a:t>menunggu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dilayani</a:t>
            </a:r>
            <a:r>
              <a:rPr lang="en-US" sz="2800" dirty="0"/>
              <a:t>.</a:t>
            </a:r>
          </a:p>
          <a:p>
            <a:pPr marL="336550" indent="-3365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N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,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smtClean="0"/>
              <a:t>yang </a:t>
            </a:r>
            <a:r>
              <a:rPr lang="sv-SE" sz="2800" dirty="0" smtClean="0"/>
              <a:t>datang </a:t>
            </a:r>
            <a:r>
              <a:rPr lang="sv-SE" sz="2800" dirty="0"/>
              <a:t>berikutnya akan meninggalkan antrian dan </a:t>
            </a:r>
            <a:r>
              <a:rPr lang="sv-SE" sz="2800" dirty="0" smtClean="0"/>
              <a:t>tidak </a:t>
            </a:r>
            <a:r>
              <a:rPr lang="en-US" sz="2800" dirty="0" err="1" smtClean="0"/>
              <a:t>kembali</a:t>
            </a:r>
            <a:r>
              <a:rPr lang="en-US" sz="2800" dirty="0"/>
              <a:t>.</a:t>
            </a:r>
          </a:p>
          <a:p>
            <a:pPr marL="336550" indent="-3365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fi-FI" sz="2800" dirty="0" smtClean="0"/>
              <a:t>Jenis </a:t>
            </a:r>
            <a:r>
              <a:rPr lang="fi-FI" sz="2800" dirty="0"/>
              <a:t>model ini merupakan perkiraan logis </a:t>
            </a:r>
            <a:r>
              <a:rPr lang="fi-FI" sz="2800" dirty="0" smtClean="0"/>
              <a:t>untuk </a:t>
            </a:r>
            <a:r>
              <a:rPr lang="sv-SE" sz="2800" dirty="0" smtClean="0"/>
              <a:t>memecahkan </a:t>
            </a:r>
            <a:r>
              <a:rPr lang="sv-SE" sz="2800" dirty="0"/>
              <a:t>persoalan antrian dalam sektor </a:t>
            </a:r>
            <a:r>
              <a:rPr lang="sv-SE" sz="2800" dirty="0" smtClean="0"/>
              <a:t>industri </a:t>
            </a:r>
            <a:r>
              <a:rPr lang="en-US" sz="2800" dirty="0" err="1" smtClean="0"/>
              <a:t>jasa</a:t>
            </a:r>
            <a:r>
              <a:rPr lang="en-US" sz="2800" dirty="0"/>
              <a:t>.</a:t>
            </a:r>
          </a:p>
          <a:p>
            <a:pPr marL="628650" lvl="1" indent="-3365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/>
              <a:t>Contoh</a:t>
            </a:r>
            <a:r>
              <a:rPr lang="en-US" sz="2400" dirty="0"/>
              <a:t> :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r>
              <a:rPr lang="en-US" sz="2400" dirty="0"/>
              <a:t> </a:t>
            </a:r>
            <a:r>
              <a:rPr lang="en-US" sz="2400" dirty="0" err="1"/>
              <a:t>Makan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/>
              <a:t>parkir</a:t>
            </a:r>
            <a:r>
              <a:rPr lang="en-US" sz="2400" dirty="0"/>
              <a:t> </a:t>
            </a:r>
            <a:r>
              <a:rPr lang="en-US" sz="2400" dirty="0"/>
              <a:t>yang </a:t>
            </a:r>
            <a:r>
              <a:rPr lang="sv-SE" sz="2400" dirty="0"/>
              <a:t>terbatas</a:t>
            </a:r>
            <a:r>
              <a:rPr lang="sv-SE" sz="2400" dirty="0"/>
              <a:t>. Bila pelanggan tiba dan tidak </a:t>
            </a:r>
            <a:r>
              <a:rPr lang="sv-SE" sz="2400" dirty="0"/>
              <a:t>mendapatkan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parkir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pergi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/>
              <a:t>lain</a:t>
            </a:r>
          </a:p>
        </p:txBody>
      </p:sp>
    </p:spTree>
    <p:extLst>
      <p:ext uri="{BB962C8B-B14F-4D97-AF65-F5344CB8AC3E}">
        <p14:creationId xmlns:p14="http://schemas.microsoft.com/office/powerpoint/2010/main" val="122974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Model (M / M / 1 / N / </a:t>
            </a:r>
            <a:r>
              <a:rPr lang="pt-BR" sz="4400" dirty="0">
                <a:sym typeface="Symbol"/>
              </a:rPr>
              <a:t></a:t>
            </a:r>
            <a:r>
              <a:rPr lang="pt-BR" sz="4400" dirty="0" smtClean="0"/>
              <a:t> </a:t>
            </a:r>
            <a:r>
              <a:rPr lang="pt-BR" sz="4400" dirty="0"/>
              <a:t>)</a:t>
            </a:r>
            <a:endParaRPr lang="en-US" sz="44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4" y="1447800"/>
            <a:ext cx="8132763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4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Contoh</a:t>
            </a:r>
            <a:r>
              <a:rPr lang="en-US" sz="4400" dirty="0" smtClean="0"/>
              <a:t> </a:t>
            </a:r>
            <a:r>
              <a:rPr lang="en-US" sz="4400" dirty="0" err="1" smtClean="0"/>
              <a:t>Kasus</a:t>
            </a:r>
            <a:r>
              <a:rPr lang="en-US" sz="4400" dirty="0" smtClean="0"/>
              <a:t> 3: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78850" cy="487679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Pak Budi </a:t>
            </a:r>
            <a:r>
              <a:rPr lang="en-US" sz="2400" dirty="0" err="1"/>
              <a:t>membuka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</a:t>
            </a:r>
            <a:r>
              <a:rPr lang="en-US" sz="2400" dirty="0" err="1"/>
              <a:t>cuci</a:t>
            </a:r>
            <a:r>
              <a:rPr lang="en-US" sz="2400" dirty="0"/>
              <a:t> </a:t>
            </a:r>
            <a:r>
              <a:rPr lang="en-US" sz="2400" dirty="0" err="1"/>
              <a:t>mobil</a:t>
            </a:r>
            <a:r>
              <a:rPr lang="en-US" sz="2400" dirty="0"/>
              <a:t> yang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smtClean="0"/>
              <a:t>di </a:t>
            </a:r>
            <a:r>
              <a:rPr lang="en-US" sz="2400" dirty="0" err="1" smtClean="0"/>
              <a:t>pingir</a:t>
            </a:r>
            <a:r>
              <a:rPr lang="en-US" sz="2400" dirty="0" smtClean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raya</a:t>
            </a:r>
            <a:r>
              <a:rPr lang="en-US" sz="2400" dirty="0"/>
              <a:t>. Rata-rata </a:t>
            </a:r>
            <a:r>
              <a:rPr lang="en-US" sz="2400" dirty="0" err="1"/>
              <a:t>pelanggan</a:t>
            </a:r>
            <a:r>
              <a:rPr lang="en-US" sz="2400" dirty="0"/>
              <a:t> yang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smtClean="0"/>
              <a:t>5 </a:t>
            </a:r>
            <a:r>
              <a:rPr lang="it-IT" sz="2400" dirty="0" smtClean="0"/>
              <a:t>mobil </a:t>
            </a:r>
            <a:r>
              <a:rPr lang="it-IT" sz="2400" dirty="0"/>
              <a:t>per jam (sesuai distribusi Poisson). Waktu </a:t>
            </a:r>
            <a:r>
              <a:rPr lang="it-IT" sz="2400" dirty="0" smtClean="0"/>
              <a:t>yang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mencuci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membersihkan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 smtClean="0"/>
              <a:t>mobil</a:t>
            </a:r>
            <a:r>
              <a:rPr lang="en-US" sz="2400" dirty="0"/>
              <a:t> </a:t>
            </a:r>
            <a:r>
              <a:rPr lang="en-US" sz="2400" dirty="0" err="1" smtClean="0"/>
              <a:t>berbeda-beda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 smtClean="0"/>
              <a:t>eksponensial</a:t>
            </a:r>
            <a:r>
              <a:rPr lang="en-US" sz="2400" dirty="0"/>
              <a:t> </a:t>
            </a:r>
            <a:r>
              <a:rPr lang="sv-SE" sz="2400" dirty="0" smtClean="0"/>
              <a:t>dengan </a:t>
            </a:r>
            <a:r>
              <a:rPr lang="sv-SE" sz="2400" dirty="0"/>
              <a:t>rata-rata 10 menit per mobil. Kapasitas lahan </a:t>
            </a:r>
            <a:r>
              <a:rPr lang="sv-SE" sz="2400" dirty="0" smtClean="0"/>
              <a:t>parkir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menampung</a:t>
            </a:r>
            <a:r>
              <a:rPr lang="en-US" sz="2400" dirty="0"/>
              <a:t> 5 </a:t>
            </a:r>
            <a:r>
              <a:rPr lang="en-US" sz="2400" dirty="0" err="1"/>
              <a:t>mobil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lahan</a:t>
            </a:r>
            <a:r>
              <a:rPr lang="en-US" sz="2400" dirty="0"/>
              <a:t> </a:t>
            </a:r>
            <a:r>
              <a:rPr lang="en-US" sz="2400" dirty="0" err="1"/>
              <a:t>parkir</a:t>
            </a:r>
            <a:r>
              <a:rPr lang="en-US" sz="2400" dirty="0"/>
              <a:t> </a:t>
            </a:r>
            <a:r>
              <a:rPr lang="en-US" sz="2400" dirty="0" err="1" smtClean="0"/>
              <a:t>sudah</a:t>
            </a:r>
            <a:r>
              <a:rPr lang="en-US" sz="2400" dirty="0"/>
              <a:t> </a:t>
            </a:r>
            <a:r>
              <a:rPr lang="en-US" sz="2400" dirty="0" err="1" smtClean="0"/>
              <a:t>penuh</a:t>
            </a:r>
            <a:r>
              <a:rPr lang="en-US" sz="2400" dirty="0"/>
              <a:t>, </a:t>
            </a:r>
            <a:r>
              <a:rPr lang="en-US" sz="2400" dirty="0" err="1"/>
              <a:t>pelanggan</a:t>
            </a:r>
            <a:r>
              <a:rPr lang="en-US" sz="2400" dirty="0"/>
              <a:t> yang </a:t>
            </a:r>
            <a:r>
              <a:rPr lang="en-US" sz="2400" dirty="0" err="1"/>
              <a:t>datang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segera</a:t>
            </a:r>
            <a:r>
              <a:rPr lang="en-US" sz="2400" dirty="0"/>
              <a:t> </a:t>
            </a:r>
            <a:r>
              <a:rPr lang="en-US" sz="2400" dirty="0" err="1"/>
              <a:t>pergi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mencari</a:t>
            </a:r>
            <a:r>
              <a:rPr lang="en-US" sz="2400" dirty="0"/>
              <a:t> </a:t>
            </a:r>
            <a:r>
              <a:rPr lang="fi-FI" sz="2400" dirty="0" smtClean="0"/>
              <a:t>tempat </a:t>
            </a:r>
            <a:r>
              <a:rPr lang="fi-FI" sz="2400" dirty="0"/>
              <a:t>lain. Jam kerja selama 8 jam dari pagi hingga sore.</a:t>
            </a:r>
          </a:p>
          <a:p>
            <a:pPr marL="392113" indent="-392113"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 marL="392113" indent="-392113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a. 	Pak </a:t>
            </a:r>
            <a:r>
              <a:rPr lang="en-US" sz="2400" dirty="0"/>
              <a:t>Budi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yang </a:t>
            </a:r>
            <a:r>
              <a:rPr lang="en-US" sz="2400" dirty="0" err="1" smtClean="0"/>
              <a:t>hilang</a:t>
            </a:r>
            <a:r>
              <a:rPr lang="en-US" sz="2400" dirty="0"/>
              <a:t> </a:t>
            </a:r>
            <a:r>
              <a:rPr lang="sv-SE" sz="2400" dirty="0" smtClean="0"/>
              <a:t>karena </a:t>
            </a:r>
            <a:r>
              <a:rPr lang="sv-SE" sz="2400" dirty="0"/>
              <a:t>keterbatasan lahan parkir, serta </a:t>
            </a:r>
            <a:r>
              <a:rPr lang="sv-SE" sz="2400" dirty="0" smtClean="0"/>
              <a:t>karakteristik-karakteristik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/>
              <a:t>antrian</a:t>
            </a:r>
            <a:r>
              <a:rPr lang="en-US" sz="2400" dirty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.</a:t>
            </a:r>
          </a:p>
          <a:p>
            <a:pPr marL="392113" indent="-392113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dirty="0" smtClean="0"/>
              <a:t>b</a:t>
            </a:r>
            <a:r>
              <a:rPr lang="sv-SE" sz="2400" dirty="0"/>
              <a:t>. </a:t>
            </a:r>
            <a:r>
              <a:rPr lang="sv-SE" sz="2400" dirty="0" smtClean="0"/>
              <a:t>	Pak </a:t>
            </a:r>
            <a:r>
              <a:rPr lang="sv-SE" sz="2400" dirty="0"/>
              <a:t>Budi juga ingin mengetahui berapa rata-rata waktu </a:t>
            </a:r>
            <a:r>
              <a:rPr lang="sv-SE" sz="2400" dirty="0" smtClean="0"/>
              <a:t>antrian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mobil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r>
              <a:rPr lang="en-US" sz="2400" dirty="0"/>
              <a:t> </a:t>
            </a:r>
            <a:r>
              <a:rPr lang="en-US" sz="2400" dirty="0" err="1"/>
              <a:t>dicuci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77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Model (M / M / 1 / </a:t>
            </a:r>
            <a:r>
              <a:rPr lang="pt-BR" sz="4400" dirty="0">
                <a:sym typeface="Symbol"/>
              </a:rPr>
              <a:t></a:t>
            </a:r>
            <a:r>
              <a:rPr lang="pt-BR" sz="4400" dirty="0" smtClean="0"/>
              <a:t> </a:t>
            </a:r>
            <a:r>
              <a:rPr lang="pt-BR" sz="4400" dirty="0"/>
              <a:t>/ N )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78850" cy="1981200"/>
          </a:xfrm>
        </p:spPr>
        <p:txBody>
          <a:bodyPr/>
          <a:lstStyle/>
          <a:p>
            <a:pPr marL="336550" indent="-336550">
              <a:buFont typeface="Arial" pitchFamily="34" charset="0"/>
              <a:buChar char="•"/>
            </a:pP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</a:t>
            </a:r>
            <a:r>
              <a:rPr lang="en-US" sz="2800" dirty="0" err="1"/>
              <a:t>dibatasi</a:t>
            </a:r>
            <a:r>
              <a:rPr lang="en-US" sz="2800" dirty="0"/>
              <a:t> </a:t>
            </a:r>
            <a:r>
              <a:rPr lang="en-US" sz="2800" dirty="0" err="1"/>
              <a:t>sebesar</a:t>
            </a:r>
            <a:r>
              <a:rPr lang="en-US" sz="2800" dirty="0"/>
              <a:t> N</a:t>
            </a:r>
          </a:p>
          <a:p>
            <a:pPr marL="336550" indent="-336550">
              <a:buFont typeface="Arial" pitchFamily="34" charset="0"/>
              <a:buChar char="•"/>
            </a:pPr>
            <a:r>
              <a:rPr lang="en-US" sz="2800" dirty="0" smtClean="0"/>
              <a:t>Model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dijumpai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antrian</a:t>
            </a:r>
            <a:r>
              <a:rPr lang="en-US" sz="2800" dirty="0"/>
              <a:t> </a:t>
            </a:r>
            <a:r>
              <a:rPr lang="en-US" sz="2800" dirty="0" err="1" smtClean="0"/>
              <a:t>pada</a:t>
            </a:r>
            <a:r>
              <a:rPr lang="en-US" sz="2800" dirty="0"/>
              <a:t> </a:t>
            </a:r>
            <a:r>
              <a:rPr lang="it-IT" sz="2800" dirty="0" smtClean="0"/>
              <a:t>perbaikan </a:t>
            </a:r>
            <a:r>
              <a:rPr lang="it-IT" sz="2800" dirty="0"/>
              <a:t>mesin di suatu pabrik.</a:t>
            </a:r>
            <a:endParaRPr lang="en-US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07" y="2634970"/>
            <a:ext cx="6813193" cy="355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9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Contoh</a:t>
            </a:r>
            <a:r>
              <a:rPr lang="en-US" sz="4400" dirty="0"/>
              <a:t> </a:t>
            </a:r>
            <a:r>
              <a:rPr lang="en-US" sz="4400" dirty="0" err="1"/>
              <a:t>Kasus</a:t>
            </a:r>
            <a:r>
              <a:rPr lang="en-US" sz="4400" dirty="0"/>
              <a:t> </a:t>
            </a:r>
            <a:r>
              <a:rPr lang="en-US" sz="4400" dirty="0" smtClean="0"/>
              <a:t>4: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78850" cy="4876799"/>
          </a:xfrm>
        </p:spPr>
        <p:txBody>
          <a:bodyPr/>
          <a:lstStyle/>
          <a:p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industri</a:t>
            </a:r>
            <a:r>
              <a:rPr lang="en-US" sz="2400" dirty="0"/>
              <a:t> </a:t>
            </a:r>
            <a:r>
              <a:rPr lang="en-US" sz="2400" dirty="0" err="1"/>
              <a:t>manufaktur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20 </a:t>
            </a:r>
            <a:r>
              <a:rPr lang="en-US" sz="2400" dirty="0" err="1"/>
              <a:t>mesin</a:t>
            </a:r>
            <a:r>
              <a:rPr lang="en-US" sz="2400" dirty="0"/>
              <a:t> </a:t>
            </a:r>
            <a:r>
              <a:rPr lang="en-US" sz="2400" dirty="0" err="1"/>
              <a:t>bubut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/>
              <a:t>periodik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perbaikan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 smtClean="0"/>
              <a:t>mengalami</a:t>
            </a:r>
            <a:r>
              <a:rPr lang="en-US" sz="2400" dirty="0"/>
              <a:t> </a:t>
            </a:r>
            <a:r>
              <a:rPr lang="fi-FI" sz="2400" dirty="0" smtClean="0"/>
              <a:t>kerusakan</a:t>
            </a:r>
            <a:r>
              <a:rPr lang="fi-FI" sz="2400" dirty="0"/>
              <a:t>. Perusahaan mempunyai satu karyawan </a:t>
            </a:r>
            <a:r>
              <a:rPr lang="fi-FI" sz="2400" dirty="0" smtClean="0"/>
              <a:t>senior </a:t>
            </a:r>
            <a:r>
              <a:rPr lang="en-US" sz="2400" dirty="0" err="1" smtClean="0"/>
              <a:t>dibantu</a:t>
            </a:r>
            <a:r>
              <a:rPr lang="en-US" sz="2400" dirty="0" smtClean="0"/>
              <a:t> </a:t>
            </a:r>
            <a:r>
              <a:rPr lang="en-US" sz="2400" dirty="0" err="1"/>
              <a:t>asistennya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mereparasi</a:t>
            </a:r>
            <a:r>
              <a:rPr lang="en-US" sz="2400" dirty="0"/>
              <a:t> </a:t>
            </a:r>
            <a:r>
              <a:rPr lang="en-US" sz="2400" dirty="0" err="1"/>
              <a:t>mesin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 </a:t>
            </a:r>
            <a:r>
              <a:rPr lang="en-US" sz="2400" dirty="0" err="1" smtClean="0"/>
              <a:t>Setiap</a:t>
            </a:r>
            <a:r>
              <a:rPr lang="en-US" sz="2400" dirty="0"/>
              <a:t> </a:t>
            </a:r>
            <a:r>
              <a:rPr lang="fi-FI" sz="2400" dirty="0" smtClean="0"/>
              <a:t>mesin </a:t>
            </a:r>
            <a:r>
              <a:rPr lang="fi-FI" sz="2400" dirty="0"/>
              <a:t>membutuhkan perbaikan setelah beroperasi </a:t>
            </a:r>
            <a:r>
              <a:rPr lang="fi-FI" sz="2400" dirty="0" smtClean="0"/>
              <a:t>rata-rata selama </a:t>
            </a:r>
            <a:r>
              <a:rPr lang="fi-FI" sz="2400" dirty="0"/>
              <a:t>200 jam dan rata-rata waktu perbaikan adalah </a:t>
            </a:r>
            <a:r>
              <a:rPr lang="fi-FI" sz="2400" dirty="0" smtClean="0"/>
              <a:t>3,6 jam </a:t>
            </a:r>
            <a:r>
              <a:rPr lang="fi-FI" sz="2400" dirty="0"/>
              <a:t>tiap mesin. Rata-rata tingkat kerusakan </a:t>
            </a:r>
            <a:r>
              <a:rPr lang="fi-FI" sz="2400" dirty="0" smtClean="0"/>
              <a:t>mesin </a:t>
            </a:r>
            <a:r>
              <a:rPr lang="en-US" sz="2400" dirty="0" err="1" smtClean="0"/>
              <a:t>berdistribusi</a:t>
            </a:r>
            <a:r>
              <a:rPr lang="en-US" sz="2400" dirty="0" smtClean="0"/>
              <a:t> </a:t>
            </a:r>
            <a:r>
              <a:rPr lang="en-US" sz="2400" dirty="0"/>
              <a:t>Poisson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perbaikan</a:t>
            </a:r>
            <a:r>
              <a:rPr lang="en-US" sz="2400" dirty="0"/>
              <a:t> </a:t>
            </a:r>
            <a:r>
              <a:rPr lang="en-US" sz="2400" dirty="0" err="1" smtClean="0"/>
              <a:t>eksponensial</a:t>
            </a:r>
            <a:r>
              <a:rPr lang="en-US" sz="2400" dirty="0" smtClean="0"/>
              <a:t>. </a:t>
            </a:r>
          </a:p>
          <a:p>
            <a:r>
              <a:rPr lang="fi-FI" sz="2400" dirty="0" smtClean="0"/>
              <a:t>Perusahaan </a:t>
            </a:r>
            <a:r>
              <a:rPr lang="fi-FI" sz="2400" dirty="0"/>
              <a:t>ingin menganalisis beberapa rata-rata </a:t>
            </a:r>
            <a:r>
              <a:rPr lang="fi-FI" sz="2400" dirty="0" smtClean="0"/>
              <a:t>lama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menganggur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kerusakan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 smtClean="0"/>
              <a:t>ada</a:t>
            </a:r>
            <a:r>
              <a:rPr lang="en-US" sz="2400" dirty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reparasi</a:t>
            </a:r>
            <a:r>
              <a:rPr lang="en-US" sz="2400" dirty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118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TUGAS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78850" cy="47243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4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Excel.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Kirim</a:t>
            </a:r>
            <a:r>
              <a:rPr lang="en-US" dirty="0"/>
              <a:t> file </a:t>
            </a:r>
            <a:r>
              <a:rPr lang="en-US" dirty="0" err="1"/>
              <a:t>dengan</a:t>
            </a:r>
            <a:r>
              <a:rPr lang="en-US" dirty="0"/>
              <a:t> format file </a:t>
            </a:r>
            <a:r>
              <a:rPr lang="en-US" b="1" dirty="0"/>
              <a:t>“</a:t>
            </a:r>
            <a:r>
              <a:rPr lang="en-US" b="1" dirty="0" smtClean="0"/>
              <a:t>NIM_NamaLengkap.xlsx”</a:t>
            </a:r>
            <a:r>
              <a:rPr lang="en-US" b="1" dirty="0"/>
              <a:t> </a:t>
            </a:r>
            <a:endParaRPr lang="en-US" b="1" dirty="0" smtClean="0"/>
          </a:p>
          <a:p>
            <a:pPr marL="465138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Tugas</a:t>
            </a:r>
            <a:r>
              <a:rPr lang="en-US" b="1" dirty="0" smtClean="0"/>
              <a:t> 2_NamaLengkap_Kelas”</a:t>
            </a:r>
          </a:p>
          <a:p>
            <a:pPr marL="465138" indent="0">
              <a:buNone/>
            </a:pPr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email </a:t>
            </a:r>
            <a:r>
              <a:rPr lang="en-US" dirty="0" smtClean="0">
                <a:hlinkClick r:id="rId2"/>
              </a:rPr>
              <a:t>syaifuddin@unim.ac.id</a:t>
            </a:r>
            <a:r>
              <a:rPr lang="en-US" dirty="0" smtClean="0"/>
              <a:t> / </a:t>
            </a:r>
            <a:r>
              <a:rPr lang="en-US" dirty="0" smtClean="0">
                <a:hlinkClick r:id="rId3"/>
              </a:rPr>
              <a:t>syaifuddin.skm@google.com</a:t>
            </a:r>
            <a:r>
              <a:rPr lang="en-US" dirty="0" smtClean="0"/>
              <a:t> </a:t>
            </a:r>
            <a:endParaRPr lang="en-US" b="1" dirty="0"/>
          </a:p>
          <a:p>
            <a:pPr marL="465138" indent="0">
              <a:buNone/>
            </a:pPr>
            <a:endParaRPr lang="en-US" b="1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59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Teori</a:t>
            </a:r>
            <a:r>
              <a:rPr lang="en-US" sz="4400" dirty="0"/>
              <a:t> </a:t>
            </a:r>
            <a:r>
              <a:rPr lang="en-US" sz="4400" dirty="0" err="1"/>
              <a:t>Antrian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78850" cy="4649788"/>
          </a:xfrm>
        </p:spPr>
        <p:txBody>
          <a:bodyPr/>
          <a:lstStyle/>
          <a:p>
            <a:pPr marL="336550" indent="-336550">
              <a:buFont typeface="Arial" pitchFamily="34" charset="0"/>
              <a:buChar char="•"/>
            </a:pPr>
            <a:r>
              <a:rPr lang="en-US" sz="3200" dirty="0" err="1" smtClean="0"/>
              <a:t>Pelopor</a:t>
            </a:r>
            <a:r>
              <a:rPr lang="en-US" sz="3200" dirty="0" smtClean="0"/>
              <a:t> </a:t>
            </a:r>
            <a:r>
              <a:rPr lang="en-US" sz="3200" dirty="0" err="1"/>
              <a:t>teori</a:t>
            </a:r>
            <a:r>
              <a:rPr lang="en-US" sz="3200" dirty="0"/>
              <a:t> </a:t>
            </a:r>
            <a:r>
              <a:rPr lang="en-US" sz="3200" dirty="0" err="1"/>
              <a:t>antrian</a:t>
            </a:r>
            <a:r>
              <a:rPr lang="en-US" sz="3200" dirty="0"/>
              <a:t> A.K </a:t>
            </a:r>
            <a:r>
              <a:rPr lang="en-US" sz="3200" dirty="0" err="1"/>
              <a:t>Erlang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1909.</a:t>
            </a:r>
          </a:p>
          <a:p>
            <a:pPr marL="336550" indent="-336550">
              <a:buFont typeface="Arial" pitchFamily="34" charset="0"/>
              <a:buChar char="•"/>
            </a:pPr>
            <a:r>
              <a:rPr lang="en-US" sz="3200" dirty="0" err="1" smtClean="0"/>
              <a:t>Ukuran</a:t>
            </a:r>
            <a:r>
              <a:rPr lang="en-US" sz="3200" dirty="0" smtClean="0"/>
              <a:t> </a:t>
            </a:r>
            <a:r>
              <a:rPr lang="en-US" sz="3200" dirty="0" err="1"/>
              <a:t>kinerja</a:t>
            </a:r>
            <a:r>
              <a:rPr lang="en-US" sz="3200" dirty="0"/>
              <a:t>:</a:t>
            </a:r>
          </a:p>
          <a:p>
            <a:pPr marL="628650" lvl="1" indent="-336550">
              <a:buFont typeface="Arial" pitchFamily="34" charset="0"/>
              <a:buChar char="•"/>
            </a:pP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/>
              <a:t>lama </a:t>
            </a:r>
            <a:r>
              <a:rPr lang="en-US" sz="2800" dirty="0" err="1"/>
              <a:t>kustomer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menunggu</a:t>
            </a:r>
            <a:r>
              <a:rPr lang="en-US" sz="2800" dirty="0"/>
              <a:t>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dilayani</a:t>
            </a:r>
            <a:r>
              <a:rPr lang="en-US" sz="2800" dirty="0"/>
              <a:t>.</a:t>
            </a:r>
          </a:p>
          <a:p>
            <a:pPr marL="628650" lvl="1" indent="-336550">
              <a:buFont typeface="Arial" pitchFamily="34" charset="0"/>
              <a:buChar char="•"/>
            </a:pPr>
            <a:r>
              <a:rPr lang="en-US" sz="2800" dirty="0" err="1" smtClean="0"/>
              <a:t>Persentase</a:t>
            </a:r>
            <a:r>
              <a:rPr lang="en-US" sz="2800" dirty="0" smtClean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fasilitas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menganggur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kustomer</a:t>
            </a:r>
            <a:r>
              <a:rPr lang="en-US" sz="2800" dirty="0"/>
              <a:t>.</a:t>
            </a:r>
          </a:p>
          <a:p>
            <a:pPr marL="336550" indent="-336550">
              <a:buFont typeface="Arial" pitchFamily="34" charset="0"/>
              <a:buChar char="•"/>
            </a:pPr>
            <a:r>
              <a:rPr lang="en-US" sz="3200" dirty="0" smtClean="0"/>
              <a:t>Lama </a:t>
            </a:r>
            <a:r>
              <a:rPr lang="en-US" sz="3200" dirty="0" err="1"/>
              <a:t>waktu</a:t>
            </a:r>
            <a:r>
              <a:rPr lang="en-US" sz="3200" dirty="0"/>
              <a:t> </a:t>
            </a:r>
            <a:r>
              <a:rPr lang="en-US" sz="3200" dirty="0" err="1"/>
              <a:t>tunggu</a:t>
            </a:r>
            <a:r>
              <a:rPr lang="en-US" sz="3200" dirty="0"/>
              <a:t> </a:t>
            </a:r>
            <a:r>
              <a:rPr lang="en-US" sz="3200" b="1" dirty="0" err="1"/>
              <a:t>berbanding</a:t>
            </a:r>
            <a:r>
              <a:rPr lang="en-US" sz="3200" b="1" dirty="0"/>
              <a:t> </a:t>
            </a:r>
            <a:r>
              <a:rPr lang="en-US" sz="3200" b="1" dirty="0" err="1"/>
              <a:t>terbalik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menganggurnya</a:t>
            </a:r>
            <a:r>
              <a:rPr lang="en-US" sz="3200" dirty="0"/>
              <a:t> </a:t>
            </a:r>
            <a:r>
              <a:rPr lang="en-US" sz="3200" dirty="0" err="1"/>
              <a:t>fasilitas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5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78850" cy="4649788"/>
          </a:xfrm>
        </p:spPr>
        <p:txBody>
          <a:bodyPr/>
          <a:lstStyle/>
          <a:p>
            <a:pPr marL="279400" indent="-279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FF0000"/>
                </a:solidFill>
              </a:rPr>
              <a:t>Contoh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</a:p>
          <a:p>
            <a:pPr marL="571500" lvl="1" indent="-279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da-DK" sz="2400" dirty="0" smtClean="0"/>
              <a:t>Kendaraan </a:t>
            </a:r>
            <a:r>
              <a:rPr lang="da-DK" sz="2400" dirty="0"/>
              <a:t>berhenti berderet-deret menunggu di </a:t>
            </a:r>
            <a:r>
              <a:rPr lang="da-DK" sz="2400" i="1" dirty="0" smtClean="0"/>
              <a:t>traffic </a:t>
            </a:r>
            <a:r>
              <a:rPr lang="en-US" sz="2400" i="1" dirty="0" smtClean="0"/>
              <a:t>light</a:t>
            </a:r>
            <a:endParaRPr lang="en-US" sz="2400" i="1" dirty="0"/>
          </a:p>
          <a:p>
            <a:pPr marL="571500" lvl="1" indent="-279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400" dirty="0" smtClean="0"/>
              <a:t>Pesawat </a:t>
            </a:r>
            <a:r>
              <a:rPr lang="pt-BR" sz="2400" dirty="0"/>
              <a:t>menunggu lepas landas di bandara</a:t>
            </a:r>
          </a:p>
          <a:p>
            <a:pPr marL="571500" lvl="1" indent="-279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/>
              <a:t>rusak</a:t>
            </a:r>
            <a:r>
              <a:rPr lang="en-US" sz="2400" dirty="0"/>
              <a:t> </a:t>
            </a:r>
            <a:r>
              <a:rPr lang="en-US" sz="2400" dirty="0" err="1"/>
              <a:t>antri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diperbaiki</a:t>
            </a:r>
            <a:r>
              <a:rPr lang="en-US" sz="2400" dirty="0"/>
              <a:t> di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bengkel</a:t>
            </a:r>
            <a:endParaRPr lang="en-US" sz="2400" dirty="0"/>
          </a:p>
          <a:p>
            <a:pPr marL="571500" lvl="1" indent="-279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v-SE" sz="2400" dirty="0" smtClean="0"/>
              <a:t>Surat </a:t>
            </a:r>
            <a:r>
              <a:rPr lang="sv-SE" sz="2400" dirty="0"/>
              <a:t>antri untuk ditik oleh sekretaris</a:t>
            </a:r>
          </a:p>
          <a:p>
            <a:pPr marL="571500" lvl="1" indent="-279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smtClean="0"/>
              <a:t>Program </a:t>
            </a:r>
            <a:r>
              <a:rPr lang="en-US" sz="2400" dirty="0" err="1"/>
              <a:t>menunggu</a:t>
            </a:r>
            <a:r>
              <a:rPr lang="en-US" sz="2400" dirty="0"/>
              <a:t> </a:t>
            </a:r>
            <a:r>
              <a:rPr lang="en-US" sz="2400" dirty="0" err="1"/>
              <a:t>diproses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digital</a:t>
            </a:r>
          </a:p>
          <a:p>
            <a:pPr marL="279400" indent="-279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FF0000"/>
                </a:solidFill>
              </a:rPr>
              <a:t>Tujuan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</a:p>
          <a:p>
            <a:pPr marL="571500" lvl="1" indent="-279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yang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 smtClean="0"/>
              <a:t>sistem</a:t>
            </a:r>
            <a:r>
              <a:rPr lang="en-US" sz="2400" dirty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optimal</a:t>
            </a:r>
          </a:p>
          <a:p>
            <a:pPr marL="571500" lvl="1" indent="-279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Keseimbangan</a:t>
            </a:r>
            <a:r>
              <a:rPr lang="en-US" sz="2400" dirty="0" smtClean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ongkos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ongkos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menunggu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22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Tk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dgn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Menunggu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886325"/>
            <a:ext cx="8686800" cy="14382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Dimana</a:t>
            </a:r>
            <a:r>
              <a:rPr lang="en-US" sz="1800" dirty="0"/>
              <a:t> 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E(C</a:t>
            </a:r>
            <a:r>
              <a:rPr lang="en-US" sz="1800" baseline="-25000" dirty="0"/>
              <a:t>W</a:t>
            </a:r>
            <a:r>
              <a:rPr lang="en-US" sz="1800" dirty="0"/>
              <a:t>) </a:t>
            </a:r>
            <a:r>
              <a:rPr lang="en-US" sz="1800" dirty="0" smtClean="0"/>
              <a:t>	= </a:t>
            </a:r>
            <a:r>
              <a:rPr lang="en-US" sz="1800" dirty="0"/>
              <a:t>Total </a:t>
            </a:r>
            <a:r>
              <a:rPr lang="en-US" sz="1800" dirty="0" err="1"/>
              <a:t>biaya</a:t>
            </a:r>
            <a:r>
              <a:rPr lang="en-US" sz="1800" dirty="0"/>
              <a:t> </a:t>
            </a:r>
            <a:r>
              <a:rPr lang="en-US" sz="1800" dirty="0" err="1"/>
              <a:t>menunggu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n</a:t>
            </a:r>
            <a:r>
              <a:rPr lang="en-US" sz="1800" baseline="-25000" dirty="0" err="1"/>
              <a:t>t</a:t>
            </a:r>
            <a:r>
              <a:rPr lang="en-US" sz="1800" dirty="0"/>
              <a:t> </a:t>
            </a:r>
            <a:r>
              <a:rPr lang="en-US" sz="1800" dirty="0" smtClean="0"/>
              <a:t>	= </a:t>
            </a:r>
            <a:r>
              <a:rPr lang="en-US" sz="1800" dirty="0" err="1"/>
              <a:t>Jumlah</a:t>
            </a:r>
            <a:r>
              <a:rPr lang="en-US" sz="1800" dirty="0"/>
              <a:t> rata-rata </a:t>
            </a:r>
            <a:r>
              <a:rPr lang="en-US" sz="1800" dirty="0" err="1"/>
              <a:t>individu</a:t>
            </a:r>
            <a:r>
              <a:rPr lang="en-US" sz="1800" dirty="0"/>
              <a:t> yang </a:t>
            </a:r>
            <a:r>
              <a:rPr lang="en-US" sz="1800" dirty="0" err="1"/>
              <a:t>menunggu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</a:t>
            </a:r>
            <a:r>
              <a:rPr lang="en-US" sz="1800" baseline="-25000" dirty="0"/>
              <a:t>W</a:t>
            </a:r>
            <a:r>
              <a:rPr lang="en-US" sz="1800" dirty="0"/>
              <a:t> </a:t>
            </a:r>
            <a:r>
              <a:rPr lang="en-US" sz="1800" dirty="0" smtClean="0"/>
              <a:t>	=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/>
              <a:t>menunggu</a:t>
            </a:r>
            <a:r>
              <a:rPr lang="en-US" sz="1800" dirty="0"/>
              <a:t> (</a:t>
            </a:r>
            <a:r>
              <a:rPr lang="en-US" sz="1800" i="1" dirty="0"/>
              <a:t>waiting cost</a:t>
            </a:r>
            <a:r>
              <a:rPr lang="en-US" sz="1800" dirty="0"/>
              <a:t>)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seorang</a:t>
            </a:r>
            <a:r>
              <a:rPr lang="en-US" sz="1800" dirty="0" smtClean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menganggur</a:t>
            </a:r>
            <a:r>
              <a:rPr lang="en-US" sz="1800" dirty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sistem</a:t>
            </a:r>
            <a:endParaRPr lang="en-US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471487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7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Tk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dgn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Pengadaan</a:t>
            </a:r>
            <a:r>
              <a:rPr lang="en-US" sz="2800" dirty="0"/>
              <a:t> </a:t>
            </a:r>
            <a:r>
              <a:rPr lang="en-US" sz="2800" dirty="0" err="1"/>
              <a:t>Fasilitas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29199"/>
            <a:ext cx="8578850" cy="129540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Dimana</a:t>
            </a:r>
            <a:r>
              <a:rPr lang="en-US" dirty="0"/>
              <a:t> 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E(C</a:t>
            </a:r>
            <a:r>
              <a:rPr lang="en-US" baseline="-25000" dirty="0"/>
              <a:t>S</a:t>
            </a:r>
            <a:r>
              <a:rPr lang="en-US" dirty="0"/>
              <a:t>) </a:t>
            </a:r>
            <a:r>
              <a:rPr lang="en-US" dirty="0" smtClean="0"/>
              <a:t>	= </a:t>
            </a:r>
            <a:r>
              <a:rPr lang="en-US" dirty="0"/>
              <a:t>Total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per </a:t>
            </a:r>
            <a:r>
              <a:rPr lang="en-US" dirty="0" err="1"/>
              <a:t>periode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 </a:t>
            </a:r>
            <a:r>
              <a:rPr lang="en-US" dirty="0" smtClean="0"/>
              <a:t>	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</a:t>
            </a:r>
            <a:r>
              <a:rPr lang="en-US" baseline="-25000" dirty="0" smtClean="0"/>
              <a:t>s</a:t>
            </a:r>
            <a:r>
              <a:rPr lang="en-US" dirty="0" smtClean="0"/>
              <a:t> 	=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fasilitas</a:t>
            </a: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200"/>
            <a:ext cx="4495800" cy="369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9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78850" cy="464978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>
                <a:solidFill>
                  <a:schemeClr val="tx1"/>
                </a:solidFill>
              </a:rPr>
              <a:t>Contoh</a:t>
            </a:r>
            <a:r>
              <a:rPr lang="en-US" sz="2400" b="1" dirty="0">
                <a:solidFill>
                  <a:schemeClr val="tx1"/>
                </a:solidFill>
              </a:rPr>
              <a:t> :</a:t>
            </a:r>
          </a:p>
          <a:p>
            <a:pPr marL="279400" indent="-279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menunggu</a:t>
            </a:r>
            <a:r>
              <a:rPr lang="en-US" sz="2400" dirty="0"/>
              <a:t> (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 smtClean="0"/>
              <a:t>biaya</a:t>
            </a:r>
            <a:r>
              <a:rPr lang="en-US" sz="2400" dirty="0"/>
              <a:t> </a:t>
            </a:r>
            <a:r>
              <a:rPr lang="en-US" sz="2400" dirty="0" err="1" smtClean="0"/>
              <a:t>menganggurnya</a:t>
            </a:r>
            <a:r>
              <a:rPr lang="en-US" sz="2400" dirty="0" smtClean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, </a:t>
            </a:r>
            <a:r>
              <a:rPr lang="en-US" sz="2400" dirty="0" err="1"/>
              <a:t>kehilangan</a:t>
            </a:r>
            <a:r>
              <a:rPr lang="en-US" sz="2400" dirty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, </a:t>
            </a:r>
            <a:r>
              <a:rPr lang="en-US" sz="2400" dirty="0" err="1" smtClean="0"/>
              <a:t>kehilangan</a:t>
            </a:r>
            <a:r>
              <a:rPr lang="en-US" sz="2400" dirty="0" smtClean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) </a:t>
            </a:r>
            <a:r>
              <a:rPr lang="en-US" sz="2400" dirty="0" err="1" smtClean="0"/>
              <a:t>adalah</a:t>
            </a:r>
            <a:r>
              <a:rPr lang="en-US" sz="2400" dirty="0"/>
              <a:t> </a:t>
            </a:r>
            <a:r>
              <a:rPr lang="sv-SE" sz="2400" dirty="0" smtClean="0">
                <a:solidFill>
                  <a:srgbClr val="FF0000"/>
                </a:solidFill>
              </a:rPr>
              <a:t>Rp</a:t>
            </a:r>
            <a:r>
              <a:rPr lang="sv-SE" sz="2400" dirty="0">
                <a:solidFill>
                  <a:srgbClr val="FF0000"/>
                </a:solidFill>
              </a:rPr>
              <a:t>. 20.000,- per jam</a:t>
            </a:r>
            <a:r>
              <a:rPr lang="sv-SE" sz="2400" dirty="0"/>
              <a:t>. Bila jumlah rata-rata individu </a:t>
            </a:r>
            <a:r>
              <a:rPr lang="sv-SE" sz="2400" dirty="0" smtClean="0"/>
              <a:t>dalam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5 orang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total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tunggu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marL="279400" indent="-279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E(C</a:t>
            </a:r>
            <a:r>
              <a:rPr lang="en-US" sz="2400" baseline="-25000" dirty="0" smtClean="0"/>
              <a:t>W</a:t>
            </a:r>
            <a:r>
              <a:rPr lang="en-US" sz="2400" dirty="0"/>
              <a:t>) = (5) (20.000) = </a:t>
            </a:r>
            <a:r>
              <a:rPr lang="en-US" sz="2400" dirty="0" err="1"/>
              <a:t>Rp</a:t>
            </a:r>
            <a:r>
              <a:rPr lang="en-US" sz="2400" dirty="0"/>
              <a:t>. 100.000</a:t>
            </a:r>
            <a:r>
              <a:rPr lang="en-US" sz="2400" dirty="0" smtClean="0"/>
              <a:t>,-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279400" indent="-279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biaya</a:t>
            </a:r>
            <a:r>
              <a:rPr lang="en-US" sz="2400" dirty="0"/>
              <a:t> per </a:t>
            </a:r>
            <a:r>
              <a:rPr lang="en-US" sz="2400" dirty="0" err="1"/>
              <a:t>periode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per </a:t>
            </a:r>
            <a:r>
              <a:rPr lang="en-US" sz="2400" dirty="0" err="1"/>
              <a:t>fasilitas</a:t>
            </a:r>
            <a:r>
              <a:rPr lang="en-US" sz="2400" dirty="0"/>
              <a:t> </a:t>
            </a:r>
            <a:r>
              <a:rPr lang="en-US" sz="2400" dirty="0" err="1" smtClean="0"/>
              <a:t>pelayanan</a:t>
            </a:r>
            <a:r>
              <a:rPr lang="en-US" sz="2400" dirty="0"/>
              <a:t> </a:t>
            </a:r>
            <a:r>
              <a:rPr lang="sv-SE" sz="2400" dirty="0" smtClean="0"/>
              <a:t>adalah </a:t>
            </a:r>
            <a:r>
              <a:rPr lang="sv-SE" sz="2400" dirty="0">
                <a:solidFill>
                  <a:srgbClr val="FF0000"/>
                </a:solidFill>
              </a:rPr>
              <a:t>Rp. 120.000,- per jam </a:t>
            </a:r>
            <a:r>
              <a:rPr lang="sv-SE" sz="2400" dirty="0"/>
              <a:t>dan jumlah </a:t>
            </a:r>
            <a:r>
              <a:rPr lang="sv-SE" sz="2400" dirty="0" smtClean="0"/>
              <a:t>fasilitas pelayanan </a:t>
            </a:r>
            <a:r>
              <a:rPr lang="sv-SE" sz="2400" dirty="0"/>
              <a:t>adalah </a:t>
            </a:r>
            <a:r>
              <a:rPr lang="sv-SE" sz="2400" dirty="0">
                <a:solidFill>
                  <a:srgbClr val="FF0000"/>
                </a:solidFill>
              </a:rPr>
              <a:t>3 unit</a:t>
            </a:r>
            <a:r>
              <a:rPr lang="sv-SE" sz="2400" dirty="0"/>
              <a:t>, maka total biaya </a:t>
            </a:r>
            <a:r>
              <a:rPr lang="sv-SE" sz="2400" dirty="0" smtClean="0"/>
              <a:t>pelayanan </a:t>
            </a:r>
            <a:r>
              <a:rPr lang="en-US" sz="2400" dirty="0" smtClean="0"/>
              <a:t>yang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sebesar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</a:p>
          <a:p>
            <a:pPr marL="279400" indent="-2794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E(C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) (3) </a:t>
            </a:r>
            <a:r>
              <a:rPr lang="en-US" sz="2400" dirty="0"/>
              <a:t>120.000) = </a:t>
            </a:r>
            <a:r>
              <a:rPr lang="en-US" sz="2400" dirty="0" err="1"/>
              <a:t>Rp</a:t>
            </a:r>
            <a:r>
              <a:rPr lang="en-US" sz="2400" dirty="0"/>
              <a:t>. 360.000,-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Elemen</a:t>
            </a:r>
            <a:r>
              <a:rPr lang="en-US" sz="4400" dirty="0"/>
              <a:t> </a:t>
            </a:r>
            <a:r>
              <a:rPr lang="en-US" sz="4400" dirty="0" err="1"/>
              <a:t>Dasar</a:t>
            </a:r>
            <a:r>
              <a:rPr lang="en-US" sz="4400" dirty="0"/>
              <a:t> Model </a:t>
            </a:r>
            <a:r>
              <a:rPr lang="en-US" sz="4400" dirty="0" err="1"/>
              <a:t>Antrian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78850" cy="464978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A.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Pemanggilan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endParaRPr lang="en-US" sz="2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/>
              <a:t>kecilnya</a:t>
            </a:r>
            <a:r>
              <a:rPr lang="en-US" sz="2800" dirty="0"/>
              <a:t> </a:t>
            </a:r>
            <a:r>
              <a:rPr lang="en-US" sz="2800" dirty="0" err="1"/>
              <a:t>pemanggilan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₋"/>
            </a:pPr>
            <a:r>
              <a:rPr lang="en-US" sz="2400" dirty="0" err="1" smtClean="0"/>
              <a:t>Terbatas</a:t>
            </a:r>
            <a:r>
              <a:rPr lang="en-US" sz="2400" dirty="0"/>
              <a:t>: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mesin</a:t>
            </a:r>
            <a:r>
              <a:rPr lang="en-US" sz="2400" dirty="0"/>
              <a:t> </a:t>
            </a:r>
            <a:r>
              <a:rPr lang="en-US" sz="2400" dirty="0" err="1"/>
              <a:t>tenun</a:t>
            </a:r>
            <a:endParaRPr lang="en-US" sz="2400" dirty="0"/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₋"/>
            </a:pPr>
            <a:r>
              <a:rPr lang="sv-SE" sz="2400" dirty="0" smtClean="0"/>
              <a:t>Tak </a:t>
            </a:r>
            <a:r>
              <a:rPr lang="sv-SE" sz="2400" dirty="0"/>
              <a:t>terbatas: mobil masuk gerbang tol.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sv-SE" sz="2800" dirty="0" smtClean="0"/>
              <a:t>Sifat </a:t>
            </a:r>
            <a:r>
              <a:rPr lang="sv-SE" sz="2800" dirty="0"/>
              <a:t>kedatangan dari pemanggilan populasi.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₋"/>
            </a:pP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berdistribusi</a:t>
            </a:r>
            <a:r>
              <a:rPr lang="en-US" sz="2400" dirty="0"/>
              <a:t> </a:t>
            </a:r>
            <a:r>
              <a:rPr lang="en-US" sz="2400" dirty="0" err="1"/>
              <a:t>poisson</a:t>
            </a:r>
            <a:r>
              <a:rPr lang="en-US" sz="240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/>
              <a:t>Tingkah</a:t>
            </a:r>
            <a:r>
              <a:rPr lang="en-US" sz="2800" dirty="0" smtClean="0"/>
              <a:t> </a:t>
            </a:r>
            <a:r>
              <a:rPr lang="en-US" sz="2800" dirty="0" err="1"/>
              <a:t>laku</a:t>
            </a:r>
            <a:r>
              <a:rPr lang="en-US" sz="2800" dirty="0"/>
              <a:t> </a:t>
            </a:r>
            <a:r>
              <a:rPr lang="en-US" sz="2800" dirty="0" err="1"/>
              <a:t>pemanggilan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₋"/>
            </a:pPr>
            <a:r>
              <a:rPr lang="en-US" sz="2400" dirty="0" smtClean="0"/>
              <a:t>Renege </a:t>
            </a:r>
            <a:r>
              <a:rPr lang="en-US" sz="2400" dirty="0"/>
              <a:t>(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):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bergabung</a:t>
            </a:r>
            <a:r>
              <a:rPr lang="en-US" sz="2400" dirty="0"/>
              <a:t> </a:t>
            </a:r>
            <a:r>
              <a:rPr lang="en-US" sz="2400" dirty="0" err="1"/>
              <a:t>dlm</a:t>
            </a:r>
            <a:r>
              <a:rPr lang="en-US" sz="2400" dirty="0"/>
              <a:t> </a:t>
            </a:r>
            <a:r>
              <a:rPr lang="en-US" sz="2400" dirty="0" err="1"/>
              <a:t>antrian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meninggalkannya</a:t>
            </a:r>
            <a:r>
              <a:rPr lang="en-US" sz="2400" dirty="0"/>
              <a:t>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₋"/>
            </a:pPr>
            <a:r>
              <a:rPr lang="en-US" sz="2400" dirty="0" smtClean="0"/>
              <a:t>Balking(</a:t>
            </a:r>
            <a:r>
              <a:rPr lang="en-US" sz="2400" dirty="0" err="1" smtClean="0"/>
              <a:t>menolak</a:t>
            </a:r>
            <a:r>
              <a:rPr lang="en-US" sz="2400" dirty="0"/>
              <a:t>): </a:t>
            </a:r>
            <a:r>
              <a:rPr lang="en-US" sz="2400" dirty="0" err="1"/>
              <a:t>serta-merta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mau</a:t>
            </a:r>
            <a:r>
              <a:rPr lang="en-US" sz="2400" dirty="0"/>
              <a:t> </a:t>
            </a:r>
            <a:r>
              <a:rPr lang="en-US" sz="2400" dirty="0" err="1"/>
              <a:t>antri</a:t>
            </a:r>
            <a:r>
              <a:rPr lang="en-US" sz="2400" dirty="0"/>
              <a:t>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₋"/>
            </a:pPr>
            <a:r>
              <a:rPr lang="en-US" sz="2400" dirty="0" smtClean="0"/>
              <a:t>Bulk </a:t>
            </a:r>
            <a:r>
              <a:rPr lang="en-US" sz="2400" dirty="0"/>
              <a:t>(</a:t>
            </a:r>
            <a:r>
              <a:rPr lang="en-US" sz="2400" dirty="0" err="1"/>
              <a:t>merebut</a:t>
            </a:r>
            <a:r>
              <a:rPr lang="en-US" sz="2400" dirty="0"/>
              <a:t>):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berebut</a:t>
            </a:r>
            <a:r>
              <a:rPr lang="en-US" sz="2400" dirty="0"/>
              <a:t> </a:t>
            </a:r>
            <a:r>
              <a:rPr lang="en-US" sz="2400" dirty="0" err="1"/>
              <a:t>menyerobot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depan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71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Elemen</a:t>
            </a:r>
            <a:r>
              <a:rPr lang="en-US" sz="4400" dirty="0"/>
              <a:t> </a:t>
            </a:r>
            <a:r>
              <a:rPr lang="en-US" sz="4400" dirty="0" err="1"/>
              <a:t>Dasar</a:t>
            </a:r>
            <a:r>
              <a:rPr lang="en-US" sz="4400" dirty="0"/>
              <a:t> Model </a:t>
            </a:r>
            <a:r>
              <a:rPr lang="en-US" sz="4400" dirty="0" err="1"/>
              <a:t>Antrian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78850" cy="464978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B.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Fasilitas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/>
              <a:t>Tatanan</a:t>
            </a:r>
            <a:r>
              <a:rPr lang="en-US" sz="2800" dirty="0" smtClean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antrian</a:t>
            </a:r>
            <a:endParaRPr lang="en-US" sz="2800" dirty="0"/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₋"/>
            </a:pP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saluran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: </a:t>
            </a:r>
            <a:r>
              <a:rPr lang="en-US" sz="2400" dirty="0" err="1"/>
              <a:t>tunggal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majemuk</a:t>
            </a:r>
            <a:r>
              <a:rPr lang="en-US" sz="24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 err="1"/>
              <a:t>Disiplin</a:t>
            </a:r>
            <a:r>
              <a:rPr lang="en-US" sz="2800" dirty="0"/>
              <a:t> </a:t>
            </a:r>
            <a:r>
              <a:rPr lang="en-US" sz="2800" dirty="0" err="1"/>
              <a:t>antrian</a:t>
            </a:r>
            <a:endParaRPr lang="en-US" sz="2800" dirty="0"/>
          </a:p>
          <a:p>
            <a:pPr lvl="2"/>
            <a:r>
              <a:rPr lang="en-US" sz="2000" i="1" dirty="0" smtClean="0"/>
              <a:t>FCFS	: </a:t>
            </a:r>
            <a:r>
              <a:rPr lang="en-US" sz="2000" i="1" dirty="0"/>
              <a:t>first come first served.</a:t>
            </a:r>
          </a:p>
          <a:p>
            <a:pPr lvl="2"/>
            <a:r>
              <a:rPr lang="en-US" sz="2000" i="1" dirty="0" smtClean="0"/>
              <a:t>SIRO	: </a:t>
            </a:r>
            <a:r>
              <a:rPr lang="en-US" sz="2000" i="1" dirty="0"/>
              <a:t>service in random order.</a:t>
            </a:r>
          </a:p>
          <a:p>
            <a:pPr lvl="2"/>
            <a:r>
              <a:rPr lang="en-US" sz="2000" i="1" dirty="0" smtClean="0"/>
              <a:t>LCFS	: </a:t>
            </a:r>
            <a:r>
              <a:rPr lang="en-US" sz="2000" i="1" dirty="0"/>
              <a:t>last come first served.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 err="1"/>
              <a:t>Distribusi</a:t>
            </a:r>
            <a:r>
              <a:rPr lang="en-US" sz="2800" dirty="0"/>
              <a:t> </a:t>
            </a:r>
            <a:r>
              <a:rPr lang="en-US" sz="2800" dirty="0" err="1"/>
              <a:t>probabilitas</a:t>
            </a:r>
            <a:r>
              <a:rPr lang="en-US" sz="2800" dirty="0"/>
              <a:t> yang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₋"/>
            </a:pP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r>
              <a:rPr lang="en-US" sz="2400" dirty="0"/>
              <a:t>: </a:t>
            </a:r>
            <a:r>
              <a:rPr lang="en-US" sz="2400" dirty="0" err="1"/>
              <a:t>distribusi</a:t>
            </a:r>
            <a:r>
              <a:rPr lang="en-US" sz="2400" dirty="0"/>
              <a:t> </a:t>
            </a:r>
            <a:r>
              <a:rPr lang="en-US" sz="2400" dirty="0" err="1"/>
              <a:t>eksponensial</a:t>
            </a:r>
            <a:r>
              <a:rPr lang="en-US" sz="2400" dirty="0" smtClean="0"/>
              <a:t>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₋"/>
            </a:pP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r>
              <a:rPr lang="en-US" sz="2400" dirty="0"/>
              <a:t>: </a:t>
            </a:r>
            <a:r>
              <a:rPr lang="en-US" sz="2400" dirty="0" err="1"/>
              <a:t>deterministik</a:t>
            </a:r>
            <a:r>
              <a:rPr lang="en-US" sz="2400" dirty="0"/>
              <a:t>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₋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9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4698</TotalTime>
  <Words>1428</Words>
  <Application>Microsoft Office PowerPoint</Application>
  <PresentationFormat>On-screen Show (4:3)</PresentationFormat>
  <Paragraphs>160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Retrospect</vt:lpstr>
      <vt:lpstr>MODEL ANTRIAN Pemodelan &amp; Simulasi Sistem Antrian</vt:lpstr>
      <vt:lpstr>Pendahuluan</vt:lpstr>
      <vt:lpstr>Teori Antrian</vt:lpstr>
      <vt:lpstr>PowerPoint Presentation</vt:lpstr>
      <vt:lpstr>Hubungan Tk Pelayanan dgn Biaya Waktu Menunggu</vt:lpstr>
      <vt:lpstr>Hubungan Tk Pelayanan dgn Biaya Pengadaan Fasilitas</vt:lpstr>
      <vt:lpstr>PowerPoint Presentation</vt:lpstr>
      <vt:lpstr>Elemen Dasar Model Antrian</vt:lpstr>
      <vt:lpstr>Elemen Dasar Model Antrian</vt:lpstr>
      <vt:lpstr>Stuktur Dasar Model Antrian</vt:lpstr>
      <vt:lpstr>PowerPoint Presentation</vt:lpstr>
      <vt:lpstr>Contoh Antrian Bank Satu Kasir</vt:lpstr>
      <vt:lpstr>PowerPoint Presentation</vt:lpstr>
      <vt:lpstr>Notasi Model Antrian</vt:lpstr>
      <vt:lpstr>Model (M / M / 1 /  /  )</vt:lpstr>
      <vt:lpstr>Model (M / M / 1 /  /  )</vt:lpstr>
      <vt:lpstr>Contoh Kasus 1:</vt:lpstr>
      <vt:lpstr>Model (M / M / s /  /  )</vt:lpstr>
      <vt:lpstr>Model (M / M / s /  /  )</vt:lpstr>
      <vt:lpstr>Contoh Kasus 2:</vt:lpstr>
      <vt:lpstr>Model (M / M / 1 / N /  )</vt:lpstr>
      <vt:lpstr>Model (M / M / 1 / N /  )</vt:lpstr>
      <vt:lpstr>Contoh Kasus 3:</vt:lpstr>
      <vt:lpstr>Model (M / M / 1 /  / N )</vt:lpstr>
      <vt:lpstr>Contoh Kasus 4: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E-Business</dc:title>
  <dc:creator>Suwirno</dc:creator>
  <cp:lastModifiedBy>IPD-PC</cp:lastModifiedBy>
  <cp:revision>112</cp:revision>
  <dcterms:created xsi:type="dcterms:W3CDTF">2011-06-27T16:15:15Z</dcterms:created>
  <dcterms:modified xsi:type="dcterms:W3CDTF">2018-05-17T13:39:41Z</dcterms:modified>
</cp:coreProperties>
</file>