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818" autoAdjust="0"/>
  </p:normalViewPr>
  <p:slideViewPr>
    <p:cSldViewPr>
      <p:cViewPr varScale="1">
        <p:scale>
          <a:sx n="50" d="100"/>
          <a:sy n="50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49972-7D96-41F6-9907-58C9F8B83BE1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4BBE2-C53C-41BC-990F-187094A4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5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F4160-5542-4F2C-8D69-4C67A8CB5A43}" type="slidenum">
              <a:rPr lang="en-US"/>
              <a:pPr/>
              <a:t>16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4F02B-7032-40D3-A1D7-5E6474BEC81D}" type="slidenum">
              <a:rPr lang="en-US"/>
              <a:pPr/>
              <a:t>17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99697-63BE-4451-9105-F7AD03671CDA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07DB2-9C83-463C-9510-F235DB08FD30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354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915F5-5AE9-4299-91B1-E0A68317DD89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E1E7A-4134-4D71-A0C8-6CDD11F17514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77752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29A57-E5F3-4A56-80BF-7CB47F2D3C64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650FF-0484-49D4-B475-97F575828A8A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89248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7B51-8C3C-48ED-A6FD-31C974D929A9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87950-07EC-45CE-839D-7BD9C4A53F1A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76250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DB7DB-27FB-44C6-BE4A-6AC09AEB64AD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21EB3-D217-49ED-82B4-233AE91C0DD5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77557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176E9-A968-408A-AD2F-B24406879A45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E12B1-DC2B-49F8-9083-CD09DF245AD4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1614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48C81-0C58-4714-8C8A-FC2C69E8B336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0F09E-02A2-436B-B80B-48C519921A45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1473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8A3EC-2DA7-4781-A3BC-ACA9BAD2E5B8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65354-6C0F-4DE1-A259-B68167C51ABD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77456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A5894-CDB3-4452-93AA-26574631BE7A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050F4-7911-41BE-9CCF-FCBE038652CB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66302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B38593FF-C5E0-4CE9-A79E-3A9C8F5D518B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19D3B5-FF9C-4055-ACFE-393AFCA0929E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49989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EBDBF-59FD-47DA-BE50-B9ACA743C60A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01966-A9D4-4E2A-AF2D-D3250A478AE4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92497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9"/>
            <a:ext cx="7543800" cy="10080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524001"/>
            <a:ext cx="7543800" cy="434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8558112-0B7B-4594-BAB7-4D61A3C71ADE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5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4E8D49-7445-44D3-A536-A5AA3FB79669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834231" y="1371600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dirty="0" err="1" smtClean="0"/>
              <a:t>Simulasi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Sistem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ke-2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58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BAHASA SIMULASI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/>
              <a:t>C </a:t>
            </a:r>
            <a:r>
              <a:rPr lang="en-US" sz="2800" dirty="0" err="1"/>
              <a:t>dan</a:t>
            </a:r>
            <a:r>
              <a:rPr lang="en-US" sz="2800" dirty="0"/>
              <a:t> C++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/>
              <a:t>Java</a:t>
            </a:r>
            <a:endParaRPr lang="en-US" sz="2800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/>
              <a:t>Pascal</a:t>
            </a:r>
            <a:endParaRPr lang="en-US" sz="2800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/>
              <a:t>Fortran</a:t>
            </a:r>
            <a:endParaRPr lang="en-US" sz="2800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err="1" smtClean="0"/>
              <a:t>Simscript</a:t>
            </a:r>
            <a:endParaRPr lang="en-US" sz="2800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err="1" smtClean="0"/>
              <a:t>Matlab</a:t>
            </a:r>
            <a:r>
              <a:rPr lang="en-US" sz="2800" dirty="0" smtClean="0"/>
              <a:t>/Simulink</a:t>
            </a:r>
            <a:endParaRPr lang="en-US" sz="2800" dirty="0"/>
          </a:p>
          <a:p>
            <a:pPr marL="5778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s-ES" sz="2600" dirty="0" err="1" smtClean="0"/>
              <a:t>Untuk</a:t>
            </a:r>
            <a:r>
              <a:rPr lang="es-ES" sz="2600" dirty="0" smtClean="0"/>
              <a:t> </a:t>
            </a:r>
            <a:r>
              <a:rPr lang="es-ES" sz="2600" dirty="0" err="1"/>
              <a:t>pemodelan</a:t>
            </a:r>
            <a:r>
              <a:rPr lang="es-ES" sz="2600" dirty="0"/>
              <a:t> &amp; </a:t>
            </a:r>
            <a:r>
              <a:rPr lang="es-ES" sz="2600" dirty="0" err="1"/>
              <a:t>simulasi</a:t>
            </a:r>
            <a:r>
              <a:rPr lang="es-ES" sz="2600" dirty="0"/>
              <a:t> </a:t>
            </a:r>
            <a:r>
              <a:rPr lang="es-ES" sz="2600" dirty="0" err="1"/>
              <a:t>sistem</a:t>
            </a:r>
            <a:r>
              <a:rPr lang="es-ES" sz="2600" dirty="0"/>
              <a:t> </a:t>
            </a:r>
            <a:r>
              <a:rPr lang="es-ES" sz="2600" dirty="0" err="1"/>
              <a:t>dinamis</a:t>
            </a:r>
            <a:endParaRPr lang="es-ES" sz="2600" dirty="0"/>
          </a:p>
          <a:p>
            <a:pPr marL="5778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600" dirty="0" err="1" smtClean="0"/>
              <a:t>Menyediakan</a:t>
            </a:r>
            <a:r>
              <a:rPr lang="en-US" sz="2600" dirty="0" smtClean="0"/>
              <a:t> </a:t>
            </a:r>
            <a:r>
              <a:rPr lang="en-US" sz="2600" dirty="0" err="1"/>
              <a:t>fungsi</a:t>
            </a:r>
            <a:r>
              <a:rPr lang="en-US" sz="2600" dirty="0"/>
              <a:t> </a:t>
            </a:r>
            <a:r>
              <a:rPr lang="en-US" sz="2600" dirty="0" err="1"/>
              <a:t>aljabar</a:t>
            </a:r>
            <a:r>
              <a:rPr lang="en-US" sz="2600" dirty="0"/>
              <a:t> linier, </a:t>
            </a:r>
            <a:r>
              <a:rPr lang="en-US" sz="2600" dirty="0" err="1"/>
              <a:t>matriks</a:t>
            </a:r>
            <a:r>
              <a:rPr lang="en-US" sz="2600" dirty="0"/>
              <a:t>, </a:t>
            </a:r>
            <a:r>
              <a:rPr lang="en-US" sz="2600" dirty="0" err="1" smtClean="0"/>
              <a:t>trigonometri</a:t>
            </a:r>
            <a:r>
              <a:rPr lang="en-US" sz="2600" dirty="0" smtClean="0"/>
              <a:t>, </a:t>
            </a:r>
            <a:r>
              <a:rPr lang="en-US" sz="2600" dirty="0" err="1" smtClean="0"/>
              <a:t>diferensial</a:t>
            </a:r>
            <a:r>
              <a:rPr lang="en-US" sz="2600" dirty="0"/>
              <a:t>, </a:t>
            </a:r>
            <a:r>
              <a:rPr lang="en-US" sz="2600" dirty="0" err="1"/>
              <a:t>dll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2928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TAHAPAN PENGEMBANGAN MODEL SIMULASI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pembetukan</a:t>
            </a:r>
            <a:r>
              <a:rPr lang="en-US" sz="2400" dirty="0"/>
              <a:t> model,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diperhatikan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sv-SE" sz="2400" dirty="0" smtClean="0"/>
              <a:t>mempengaruhi </a:t>
            </a:r>
            <a:r>
              <a:rPr lang="sv-SE" sz="2400" dirty="0"/>
              <a:t>perilaku dari sistemnya (memperhatikan </a:t>
            </a:r>
            <a:r>
              <a:rPr lang="sv-SE" sz="2400" dirty="0" smtClean="0"/>
              <a:t>pengertian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/>
              <a:t>sistemnya</a:t>
            </a:r>
            <a:r>
              <a:rPr lang="en-US" sz="2400" dirty="0"/>
              <a:t>).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/>
              <a:t>variabel‐variabel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yang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 smtClean="0"/>
              <a:t>performansi</a:t>
            </a:r>
            <a:r>
              <a:rPr lang="en-US" sz="2400" dirty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diamati</a:t>
            </a:r>
            <a:r>
              <a:rPr lang="en-US" sz="2400" dirty="0"/>
              <a:t>,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variabel‐variabel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 smtClean="0"/>
              <a:t>dapat</a:t>
            </a:r>
            <a:r>
              <a:rPr lang="en-US" sz="2400" dirty="0"/>
              <a:t> </a:t>
            </a:r>
            <a:r>
              <a:rPr lang="en-US" sz="2400" dirty="0" err="1" smtClean="0"/>
              <a:t>dikendalikan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diatur</a:t>
            </a:r>
            <a:r>
              <a:rPr lang="en-US" sz="2400" dirty="0"/>
              <a:t>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Kriteria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haris</a:t>
            </a:r>
            <a:r>
              <a:rPr lang="en-US" sz="2400" dirty="0"/>
              <a:t> </a:t>
            </a:r>
            <a:r>
              <a:rPr lang="en-US" sz="2400" dirty="0" err="1"/>
              <a:t>dipenuhi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memodelkan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:</a:t>
            </a:r>
          </a:p>
          <a:p>
            <a:pPr marL="6350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 smtClean="0"/>
              <a:t>Model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mewakili</a:t>
            </a:r>
            <a:r>
              <a:rPr lang="en-US" sz="2200" dirty="0"/>
              <a:t> (</a:t>
            </a:r>
            <a:r>
              <a:rPr lang="en-US" sz="2200" dirty="0" err="1"/>
              <a:t>merepresentasikan</a:t>
            </a:r>
            <a:r>
              <a:rPr lang="en-US" sz="2200" dirty="0"/>
              <a:t>)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nyatanya</a:t>
            </a:r>
            <a:endParaRPr lang="en-US" sz="2200" dirty="0"/>
          </a:p>
          <a:p>
            <a:pPr marL="6350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 smtClean="0"/>
              <a:t>Model 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penyederhanaan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kompleksnya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, </a:t>
            </a:r>
            <a:r>
              <a:rPr lang="en-US" sz="2200" dirty="0" err="1" smtClean="0"/>
              <a:t>sehingga</a:t>
            </a:r>
            <a:r>
              <a:rPr lang="en-US" sz="2200" dirty="0"/>
              <a:t> </a:t>
            </a:r>
            <a:r>
              <a:rPr lang="en-US" sz="2200" dirty="0" err="1" smtClean="0"/>
              <a:t>diperbolehkan</a:t>
            </a:r>
            <a:r>
              <a:rPr lang="en-US" sz="2200" dirty="0" smtClean="0"/>
              <a:t> </a:t>
            </a:r>
            <a:r>
              <a:rPr lang="en-US" sz="2200" dirty="0" err="1"/>
              <a:t>adanya</a:t>
            </a:r>
            <a:r>
              <a:rPr lang="en-US" sz="2200" dirty="0"/>
              <a:t> </a:t>
            </a:r>
            <a:r>
              <a:rPr lang="en-US" sz="2200" dirty="0" err="1"/>
              <a:t>penyimpangan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batas‐batas</a:t>
            </a:r>
            <a:r>
              <a:rPr lang="en-US" sz="2200" dirty="0"/>
              <a:t> </a:t>
            </a:r>
            <a:r>
              <a:rPr lang="en-US" sz="2200" dirty="0" err="1"/>
              <a:t>tertentu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7464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implisit</a:t>
            </a:r>
            <a:r>
              <a:rPr lang="en-US" sz="2400" b="1" dirty="0"/>
              <a:t>, p </a:t>
            </a:r>
            <a:r>
              <a:rPr lang="en-US" sz="2400" b="1" dirty="0" err="1"/>
              <a:t>terdapat</a:t>
            </a:r>
            <a:r>
              <a:rPr lang="en-US" sz="2400" b="1" dirty="0"/>
              <a:t> 6 </a:t>
            </a:r>
            <a:r>
              <a:rPr lang="en-US" sz="2400" b="1" dirty="0" err="1"/>
              <a:t>tahap</a:t>
            </a:r>
            <a:r>
              <a:rPr lang="en-US" sz="2400" b="1" dirty="0"/>
              <a:t> </a:t>
            </a:r>
            <a:r>
              <a:rPr lang="en-US" sz="2400" b="1" dirty="0" err="1"/>
              <a:t>umumyang</a:t>
            </a:r>
            <a:r>
              <a:rPr lang="en-US" sz="2400" b="1" dirty="0"/>
              <a:t> </a:t>
            </a:r>
            <a:r>
              <a:rPr lang="en-US" sz="2400" b="1" dirty="0" err="1"/>
              <a:t>selalu</a:t>
            </a:r>
            <a:r>
              <a:rPr lang="en-US" sz="2400" b="1" dirty="0"/>
              <a:t> </a:t>
            </a:r>
            <a:r>
              <a:rPr lang="en-US" sz="2400" b="1" dirty="0" err="1"/>
              <a:t>muncul</a:t>
            </a:r>
            <a:r>
              <a:rPr lang="en-US" sz="2400" b="1" dirty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/>
              <a:t> </a:t>
            </a:r>
            <a:r>
              <a:rPr lang="en-US" sz="2400" b="1" dirty="0" err="1" smtClean="0"/>
              <a:t>pengembangan</a:t>
            </a:r>
            <a:r>
              <a:rPr lang="en-US" sz="2400" b="1" dirty="0" smtClean="0"/>
              <a:t> </a:t>
            </a:r>
            <a:r>
              <a:rPr lang="en-US" sz="2400" b="1" dirty="0"/>
              <a:t>model &amp; </a:t>
            </a:r>
            <a:r>
              <a:rPr lang="en-US" sz="2400" b="1" dirty="0" err="1"/>
              <a:t>simulasi</a:t>
            </a:r>
            <a:r>
              <a:rPr lang="en-US" sz="2400" b="1" dirty="0"/>
              <a:t> 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n-NO" dirty="0"/>
              <a:t>1. Memahami sistemyang akan disimulasikan</a:t>
            </a:r>
          </a:p>
          <a:p>
            <a:pPr marL="6350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endParaRPr lang="en-US" sz="2000" dirty="0"/>
          </a:p>
          <a:p>
            <a:pPr marL="6350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/>
              <a:t>Output </a:t>
            </a:r>
            <a:r>
              <a:rPr lang="en-US" sz="2000" dirty="0"/>
              <a:t>: </a:t>
            </a:r>
            <a:r>
              <a:rPr lang="en-US" sz="2000" dirty="0" err="1"/>
              <a:t>uraian</a:t>
            </a:r>
            <a:r>
              <a:rPr lang="en-US" sz="2000" dirty="0"/>
              <a:t>, context diagram yang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smtClean="0"/>
              <a:t>&amp; </a:t>
            </a:r>
            <a:r>
              <a:rPr lang="en-US" sz="2000" dirty="0" err="1" smtClean="0"/>
              <a:t>lingkungannya</a:t>
            </a: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2. </a:t>
            </a:r>
            <a:r>
              <a:rPr lang="en-US" dirty="0" err="1"/>
              <a:t>Mengembangkan</a:t>
            </a:r>
            <a:r>
              <a:rPr lang="en-US" dirty="0"/>
              <a:t> model </a:t>
            </a:r>
            <a:r>
              <a:rPr lang="en-US" dirty="0" err="1"/>
              <a:t>matematis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pPr marL="6350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dirty="0"/>
              <a:t>: </a:t>
            </a:r>
            <a:r>
              <a:rPr lang="en-US" sz="2000" dirty="0" err="1"/>
              <a:t>diferensial</a:t>
            </a:r>
            <a:r>
              <a:rPr lang="en-US" sz="2000" dirty="0"/>
              <a:t>, </a:t>
            </a:r>
            <a:r>
              <a:rPr lang="en-US" sz="2000" dirty="0" err="1"/>
              <a:t>aljabar</a:t>
            </a:r>
            <a:r>
              <a:rPr lang="en-US" sz="2000" dirty="0"/>
              <a:t> linier, </a:t>
            </a:r>
            <a:r>
              <a:rPr lang="en-US" sz="2000" dirty="0" err="1"/>
              <a:t>logika</a:t>
            </a:r>
            <a:r>
              <a:rPr lang="en-US" sz="2000" dirty="0"/>
              <a:t> </a:t>
            </a:r>
            <a:r>
              <a:rPr lang="en-US" sz="2000" dirty="0" err="1"/>
              <a:t>diskrit</a:t>
            </a:r>
            <a:r>
              <a:rPr lang="en-US" sz="2000" dirty="0"/>
              <a:t>, </a:t>
            </a:r>
            <a:r>
              <a:rPr lang="en-US" sz="2000" dirty="0" err="1"/>
              <a:t>variabel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 smtClean="0"/>
              <a:t>dll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/>
              <a:t>disesuaikan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karakteristik</a:t>
            </a:r>
            <a:r>
              <a:rPr lang="en-US" sz="2000" dirty="0"/>
              <a:t> </a:t>
            </a:r>
            <a:r>
              <a:rPr lang="en-US" sz="2000" dirty="0" err="1"/>
              <a:t>sistemdan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pemodelan</a:t>
            </a:r>
            <a:r>
              <a:rPr lang="en-US" sz="2000" dirty="0"/>
              <a:t>.</a:t>
            </a:r>
          </a:p>
          <a:p>
            <a:pPr marL="6350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/>
              <a:t>Output </a:t>
            </a:r>
            <a:r>
              <a:rPr lang="en-US" sz="2000" dirty="0"/>
              <a:t>: </a:t>
            </a:r>
            <a:r>
              <a:rPr lang="en-US" sz="2000" dirty="0" err="1"/>
              <a:t>persamaan</a:t>
            </a:r>
            <a:r>
              <a:rPr lang="en-US" sz="2000" dirty="0"/>
              <a:t> </a:t>
            </a:r>
            <a:r>
              <a:rPr lang="en-US" sz="2000" dirty="0" err="1"/>
              <a:t>matematis</a:t>
            </a:r>
            <a:r>
              <a:rPr lang="en-US" sz="2000" dirty="0"/>
              <a:t>, DFD</a:t>
            </a:r>
          </a:p>
          <a:p>
            <a:pPr marL="6350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dirty="0" smtClean="0"/>
              <a:t>Cari </a:t>
            </a:r>
            <a:r>
              <a:rPr lang="it-IT" sz="2000" dirty="0"/>
              <a:t>analogi dari sistem/model lain yang sudah ada </a:t>
            </a:r>
            <a:r>
              <a:rPr lang="it-IT" sz="2000" dirty="0" smtClean="0"/>
              <a:t>untuk </a:t>
            </a:r>
            <a:r>
              <a:rPr lang="en-US" sz="2000" dirty="0" err="1" smtClean="0"/>
              <a:t>mempermudah</a:t>
            </a: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3. </a:t>
            </a:r>
            <a:r>
              <a:rPr lang="en-US" dirty="0" err="1"/>
              <a:t>Mengembangkan</a:t>
            </a:r>
            <a:r>
              <a:rPr lang="en-US" dirty="0"/>
              <a:t> model </a:t>
            </a:r>
            <a:r>
              <a:rPr lang="en-US" dirty="0" err="1"/>
              <a:t>matematis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simulasi</a:t>
            </a:r>
            <a:endParaRPr lang="en-US" dirty="0"/>
          </a:p>
          <a:p>
            <a:pPr marL="6350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v-SE" sz="2000" dirty="0" smtClean="0"/>
              <a:t>Model </a:t>
            </a:r>
            <a:r>
              <a:rPr lang="sv-SE" sz="2000" dirty="0"/>
              <a:t>matematis dari sistem disederhanakan, tergantung pada </a:t>
            </a:r>
            <a:r>
              <a:rPr lang="sv-SE" sz="2000" dirty="0" smtClean="0"/>
              <a:t>tujuan </a:t>
            </a:r>
            <a:r>
              <a:rPr lang="en-US" sz="2000" dirty="0" err="1" smtClean="0"/>
              <a:t>simulasi</a:t>
            </a:r>
            <a:endParaRPr lang="en-US" sz="2000" dirty="0"/>
          </a:p>
          <a:p>
            <a:pPr marL="6350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dirty="0" smtClean="0"/>
              <a:t>Berikan </a:t>
            </a:r>
            <a:r>
              <a:rPr lang="it-IT" sz="2000" dirty="0"/>
              <a:t>beberapa asumsi. Misalnya model non‐linier jadi model linier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315541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implisit</a:t>
            </a:r>
            <a:r>
              <a:rPr lang="en-US" sz="2400" b="1" dirty="0"/>
              <a:t>, p </a:t>
            </a:r>
            <a:r>
              <a:rPr lang="en-US" sz="2400" b="1" dirty="0" err="1"/>
              <a:t>terdapat</a:t>
            </a:r>
            <a:r>
              <a:rPr lang="en-US" sz="2400" b="1" dirty="0"/>
              <a:t> 6 </a:t>
            </a:r>
            <a:r>
              <a:rPr lang="en-US" sz="2400" b="1" dirty="0" err="1"/>
              <a:t>tahap</a:t>
            </a:r>
            <a:r>
              <a:rPr lang="en-US" sz="2400" b="1" dirty="0"/>
              <a:t> </a:t>
            </a:r>
            <a:r>
              <a:rPr lang="en-US" sz="2400" b="1" dirty="0" err="1"/>
              <a:t>umumyang</a:t>
            </a:r>
            <a:r>
              <a:rPr lang="en-US" sz="2400" b="1" dirty="0"/>
              <a:t> </a:t>
            </a:r>
            <a:r>
              <a:rPr lang="en-US" sz="2400" b="1" dirty="0" err="1"/>
              <a:t>selalu</a:t>
            </a:r>
            <a:r>
              <a:rPr lang="en-US" sz="2400" b="1" dirty="0"/>
              <a:t> </a:t>
            </a:r>
            <a:r>
              <a:rPr lang="en-US" sz="2400" b="1" dirty="0" err="1"/>
              <a:t>muncul</a:t>
            </a:r>
            <a:r>
              <a:rPr lang="en-US" sz="2400" b="1" dirty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/>
              <a:t> </a:t>
            </a:r>
            <a:r>
              <a:rPr lang="en-US" sz="2400" b="1" dirty="0" err="1" smtClean="0"/>
              <a:t>pengembangan</a:t>
            </a:r>
            <a:r>
              <a:rPr lang="en-US" sz="2400" b="1" dirty="0" smtClean="0"/>
              <a:t> </a:t>
            </a:r>
            <a:r>
              <a:rPr lang="en-US" sz="2400" b="1" dirty="0"/>
              <a:t>model &amp; </a:t>
            </a:r>
            <a:r>
              <a:rPr lang="en-US" sz="2400" b="1" dirty="0" err="1"/>
              <a:t>simulasi</a:t>
            </a:r>
            <a:r>
              <a:rPr lang="en-US" sz="2400" b="1" dirty="0"/>
              <a:t> 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4" y="1524001"/>
            <a:ext cx="7940675" cy="434498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4. </a:t>
            </a:r>
            <a:r>
              <a:rPr lang="en-US" dirty="0" err="1"/>
              <a:t>Membuat</a:t>
            </a:r>
            <a:r>
              <a:rPr lang="en-US" dirty="0"/>
              <a:t> program/software </a:t>
            </a:r>
            <a:r>
              <a:rPr lang="en-US" dirty="0" err="1"/>
              <a:t>komputer</a:t>
            </a:r>
            <a:endParaRPr lang="en-US" dirty="0"/>
          </a:p>
          <a:p>
            <a:pPr marL="5778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yang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 smtClean="0"/>
              <a:t>komputer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kompiler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it-IT" dirty="0" smtClean="0"/>
              <a:t>mendukung </a:t>
            </a:r>
            <a:r>
              <a:rPr lang="it-IT" dirty="0"/>
              <a:t>simulasi seperti prosedur, fungsi, GUI, library)</a:t>
            </a:r>
          </a:p>
          <a:p>
            <a:pPr marL="5778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/>
              <a:t>coding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simulasi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5. </a:t>
            </a:r>
            <a:r>
              <a:rPr lang="en-US" dirty="0" err="1"/>
              <a:t>Menguji</a:t>
            </a:r>
            <a:r>
              <a:rPr lang="en-US" dirty="0"/>
              <a:t>,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validasi</a:t>
            </a:r>
            <a:r>
              <a:rPr lang="en-US" dirty="0"/>
              <a:t> output </a:t>
            </a:r>
            <a:r>
              <a:rPr lang="en-US" dirty="0" err="1"/>
              <a:t>simulasi</a:t>
            </a:r>
            <a:endParaRPr lang="en-US" dirty="0"/>
          </a:p>
          <a:p>
            <a:pPr marL="5778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/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kemiripan</a:t>
            </a:r>
            <a:r>
              <a:rPr lang="en-US" dirty="0"/>
              <a:t> </a:t>
            </a:r>
            <a:r>
              <a:rPr lang="en-US" dirty="0" err="1" smtClean="0"/>
              <a:t>hasil</a:t>
            </a:r>
            <a:r>
              <a:rPr lang="en-US" dirty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</a:t>
            </a:r>
          </a:p>
          <a:p>
            <a:pPr marL="5778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 smtClean="0"/>
              <a:t>fungsi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endParaRPr lang="en-US" dirty="0"/>
          </a:p>
          <a:p>
            <a:pPr marL="5778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 smtClean="0"/>
              <a:t>implementasi</a:t>
            </a:r>
            <a:r>
              <a:rPr lang="en-US" dirty="0"/>
              <a:t> </a:t>
            </a:r>
            <a:r>
              <a:rPr lang="en-US" dirty="0" smtClean="0"/>
              <a:t>program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model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nyata</a:t>
            </a:r>
            <a:endParaRPr lang="en-US" dirty="0"/>
          </a:p>
          <a:p>
            <a:pPr marL="5778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err="1" smtClean="0"/>
              <a:t>Validasi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output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smtClean="0"/>
              <a:t>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,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, sensor, </a:t>
            </a:r>
            <a:r>
              <a:rPr lang="en-US" dirty="0" err="1"/>
              <a:t>sensus</a:t>
            </a:r>
            <a:endParaRPr lang="en-US" dirty="0"/>
          </a:p>
          <a:p>
            <a:pPr marL="5778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validasi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subjektif</a:t>
            </a:r>
            <a:endParaRPr lang="en-US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/>
              <a:t>6. </a:t>
            </a:r>
            <a:r>
              <a:rPr lang="en-US" dirty="0" err="1"/>
              <a:t>Mengeksekusi</a:t>
            </a:r>
            <a:r>
              <a:rPr lang="en-US" dirty="0"/>
              <a:t> program </a:t>
            </a:r>
            <a:r>
              <a:rPr lang="en-US" dirty="0" err="1"/>
              <a:t>simulasi</a:t>
            </a:r>
            <a:endParaRPr lang="en-US" dirty="0"/>
          </a:p>
          <a:p>
            <a:pPr marL="5778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real‐time </a:t>
            </a:r>
            <a:r>
              <a:rPr lang="en-US" dirty="0" err="1"/>
              <a:t>atau</a:t>
            </a:r>
            <a:r>
              <a:rPr lang="en-US" dirty="0"/>
              <a:t> offline (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72807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/>
              <a:t>Aplikasi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Studi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Simulasi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4" y="1524001"/>
            <a:ext cx="7940675" cy="4344988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400" dirty="0"/>
              <a:t>Design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manufaktur</a:t>
            </a:r>
            <a:endParaRPr lang="en-US" sz="2400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sofware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hardware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persenjataan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bidaang</a:t>
            </a:r>
            <a:r>
              <a:rPr lang="en-US" sz="2400" dirty="0"/>
              <a:t> </a:t>
            </a:r>
            <a:r>
              <a:rPr lang="en-US" sz="2400" dirty="0" err="1"/>
              <a:t>militer</a:t>
            </a:r>
            <a:endParaRPr lang="en-US" sz="2400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pengaturan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inventory/</a:t>
            </a:r>
            <a:r>
              <a:rPr lang="en-US" sz="2400" dirty="0" err="1"/>
              <a:t>persediaan</a:t>
            </a:r>
            <a:r>
              <a:rPr lang="en-US" sz="2400" dirty="0"/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400" dirty="0" err="1"/>
              <a:t>Mendesign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transportasi</a:t>
            </a:r>
            <a:endParaRPr lang="en-US" sz="2400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400" dirty="0" err="1"/>
              <a:t>Mendesign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endParaRPr lang="en-US" sz="2400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perbankan</a:t>
            </a:r>
            <a:r>
              <a:rPr lang="en-US" sz="2400" dirty="0"/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finansial</a:t>
            </a:r>
            <a:r>
              <a:rPr lang="en-US" sz="24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2546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/>
              <a:t>Contoh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Simulasi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36816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990600" y="609600"/>
            <a:ext cx="7239000" cy="264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/>
              <a:t>Algoritma dan Program Sistem Antrian Pelayan Tunggal Sederhana</a:t>
            </a:r>
          </a:p>
          <a:p>
            <a:r>
              <a:rPr lang="en-US" sz="3200" b="1"/>
              <a:t>  </a:t>
            </a:r>
          </a:p>
          <a:p>
            <a:pPr>
              <a:buFontTx/>
              <a:buChar char="•"/>
            </a:pPr>
            <a:r>
              <a:rPr lang="en-US" b="1"/>
              <a:t> Contoh antrian : </a:t>
            </a:r>
            <a:r>
              <a:rPr lang="en-US" i="1"/>
              <a:t>car wash</a:t>
            </a:r>
            <a:r>
              <a:rPr lang="en-US"/>
              <a:t>, kantor pos, </a:t>
            </a:r>
            <a:r>
              <a:rPr lang="en-US" i="1"/>
              <a:t>mobile host</a:t>
            </a:r>
            <a:r>
              <a:rPr lang="en-US"/>
              <a:t>,</a:t>
            </a:r>
            <a:endParaRPr lang="en-US" b="1"/>
          </a:p>
          <a:p>
            <a:r>
              <a:rPr lang="en-US" b="1"/>
              <a:t> </a:t>
            </a:r>
          </a:p>
          <a:p>
            <a:pPr>
              <a:buFontTx/>
              <a:buChar char="•"/>
            </a:pPr>
            <a:r>
              <a:rPr lang="en-US" b="1"/>
              <a:t>Gambaran Masalah</a:t>
            </a:r>
            <a:r>
              <a:rPr lang="en-US" sz="3200" b="1"/>
              <a:t> </a:t>
            </a:r>
          </a:p>
        </p:txBody>
      </p:sp>
      <p:sp>
        <p:nvSpPr>
          <p:cNvPr id="71683" name="Oval 3"/>
          <p:cNvSpPr>
            <a:spLocks noChangeArrowheads="1"/>
          </p:cNvSpPr>
          <p:nvPr/>
        </p:nvSpPr>
        <p:spPr bwMode="auto">
          <a:xfrm>
            <a:off x="1219200" y="3429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Oval 4"/>
          <p:cNvSpPr>
            <a:spLocks noChangeArrowheads="1"/>
          </p:cNvSpPr>
          <p:nvPr/>
        </p:nvSpPr>
        <p:spPr bwMode="auto">
          <a:xfrm>
            <a:off x="2819400" y="3429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Oval 5"/>
          <p:cNvSpPr>
            <a:spLocks noChangeArrowheads="1"/>
          </p:cNvSpPr>
          <p:nvPr/>
        </p:nvSpPr>
        <p:spPr bwMode="auto">
          <a:xfrm>
            <a:off x="3429000" y="3429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Oval 6"/>
          <p:cNvSpPr>
            <a:spLocks noChangeArrowheads="1"/>
          </p:cNvSpPr>
          <p:nvPr/>
        </p:nvSpPr>
        <p:spPr bwMode="auto">
          <a:xfrm>
            <a:off x="2209800" y="3429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Oval 7"/>
          <p:cNvSpPr>
            <a:spLocks noChangeArrowheads="1"/>
          </p:cNvSpPr>
          <p:nvPr/>
        </p:nvSpPr>
        <p:spPr bwMode="auto">
          <a:xfrm>
            <a:off x="6781800" y="3429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Oval 8"/>
          <p:cNvSpPr>
            <a:spLocks noChangeArrowheads="1"/>
          </p:cNvSpPr>
          <p:nvPr/>
        </p:nvSpPr>
        <p:spPr bwMode="auto">
          <a:xfrm>
            <a:off x="4572000" y="3429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5181600" y="34290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1143000" y="3962400"/>
            <a:ext cx="65532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(1)          (2)                   (3)           (4)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(1) kedatangan	entitas		</a:t>
            </a:r>
          </a:p>
          <a:p>
            <a:pPr>
              <a:spcBef>
                <a:spcPct val="50000"/>
              </a:spcBef>
            </a:pPr>
            <a:r>
              <a:rPr lang="en-US"/>
              <a:t>(2) antrian			</a:t>
            </a:r>
          </a:p>
          <a:p>
            <a:pPr>
              <a:spcBef>
                <a:spcPct val="50000"/>
              </a:spcBef>
            </a:pPr>
            <a:r>
              <a:rPr lang="en-US"/>
              <a:t>(3) pelayanan</a:t>
            </a:r>
          </a:p>
          <a:p>
            <a:pPr>
              <a:spcBef>
                <a:spcPct val="50000"/>
              </a:spcBef>
            </a:pPr>
            <a:r>
              <a:rPr lang="en-US"/>
              <a:t>(4) keberangkatan</a:t>
            </a:r>
          </a:p>
        </p:txBody>
      </p:sp>
    </p:spTree>
    <p:extLst>
      <p:ext uri="{BB962C8B-B14F-4D97-AF65-F5344CB8AC3E}">
        <p14:creationId xmlns:p14="http://schemas.microsoft.com/office/powerpoint/2010/main" val="2242235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508000" y="457200"/>
            <a:ext cx="8026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/>
              <a:t>Komponen</a:t>
            </a:r>
            <a:r>
              <a:rPr lang="en-US" b="1" dirty="0"/>
              <a:t> </a:t>
            </a:r>
            <a:r>
              <a:rPr lang="en-US" b="1" dirty="0" err="1"/>
              <a:t>Simulasi</a:t>
            </a:r>
            <a:r>
              <a:rPr lang="en-US" b="1" dirty="0"/>
              <a:t> 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i="1" dirty="0"/>
              <a:t>buffer</a:t>
            </a:r>
            <a:r>
              <a:rPr lang="en-US" dirty="0"/>
              <a:t> (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antrian</a:t>
            </a:r>
            <a:r>
              <a:rPr lang="en-US" dirty="0"/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(FIFO, LIFO, </a:t>
            </a:r>
            <a:r>
              <a:rPr lang="en-US" dirty="0" err="1"/>
              <a:t>dll</a:t>
            </a:r>
            <a:r>
              <a:rPr lang="en-US" dirty="0"/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acak</a:t>
            </a:r>
            <a:endParaRPr lang="en-US" b="1" dirty="0"/>
          </a:p>
          <a:p>
            <a:pPr>
              <a:spcBef>
                <a:spcPct val="50000"/>
              </a:spcBef>
            </a:pP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 err="1"/>
              <a:t>Variabel</a:t>
            </a:r>
            <a:r>
              <a:rPr lang="en-US" b="1" dirty="0"/>
              <a:t> </a:t>
            </a:r>
            <a:r>
              <a:rPr lang="en-US" b="1" dirty="0" err="1"/>
              <a:t>Acak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Probabilitas</a:t>
            </a:r>
            <a:r>
              <a:rPr lang="en-US" b="1" dirty="0"/>
              <a:t>  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kedatangan</a:t>
            </a:r>
            <a:r>
              <a:rPr lang="en-US" dirty="0"/>
              <a:t> :  </a:t>
            </a:r>
            <a:r>
              <a:rPr lang="en-US" dirty="0" err="1"/>
              <a:t>selang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kedatangan</a:t>
            </a: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dirty="0" err="1"/>
              <a:t>berurutan</a:t>
            </a:r>
            <a:r>
              <a:rPr lang="en-US" dirty="0"/>
              <a:t> </a:t>
            </a:r>
            <a:r>
              <a:rPr lang="en-US" dirty="0" err="1"/>
              <a:t>equivalen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kedatangan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~ </a:t>
            </a:r>
            <a:r>
              <a:rPr lang="en-US" i="1" dirty="0" err="1"/>
              <a:t>f</a:t>
            </a:r>
            <a:r>
              <a:rPr lang="en-US" i="1" baseline="-25000" dirty="0" err="1"/>
              <a:t>A</a:t>
            </a:r>
            <a:r>
              <a:rPr lang="en-US" dirty="0"/>
              <a:t> =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kedatangan</a:t>
            </a: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: </a:t>
            </a:r>
            <a:r>
              <a:rPr lang="en-US" dirty="0" err="1"/>
              <a:t>durasi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dirty="0"/>
              <a:t>   ~ </a:t>
            </a:r>
            <a:r>
              <a:rPr lang="en-US" i="1" dirty="0" err="1"/>
              <a:t>f</a:t>
            </a:r>
            <a:r>
              <a:rPr lang="en-US" i="1" baseline="-25000" dirty="0" err="1"/>
              <a:t>S</a:t>
            </a:r>
            <a:r>
              <a:rPr lang="en-US" dirty="0"/>
              <a:t> =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durasi</a:t>
            </a:r>
            <a:r>
              <a:rPr lang="en-US" dirty="0"/>
              <a:t> </a:t>
            </a:r>
            <a:r>
              <a:rPr lang="en-US" dirty="0" err="1"/>
              <a:t>pelayanan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909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457200" y="533401"/>
            <a:ext cx="80772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Contoh Soal :</a:t>
            </a:r>
          </a:p>
          <a:p>
            <a:pPr>
              <a:spcBef>
                <a:spcPct val="50000"/>
              </a:spcBef>
            </a:pPr>
            <a:r>
              <a:rPr lang="en-US"/>
              <a:t>Perkirakan jumlah rata-rata entitas dalam sebuah sistem antrian pelayan tunggal dengan </a:t>
            </a:r>
            <a:r>
              <a:rPr lang="en-US" i="1"/>
              <a:t>buffer</a:t>
            </a:r>
            <a:r>
              <a:rPr lang="en-US"/>
              <a:t> berukuran tak hingga dan skema pelayanan FIFO. </a:t>
            </a:r>
          </a:p>
          <a:p>
            <a:pPr>
              <a:spcBef>
                <a:spcPct val="50000"/>
              </a:spcBef>
            </a:pPr>
            <a:r>
              <a:rPr lang="en-US"/>
              <a:t>Membangun model dari contoh soal 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</a:t>
            </a:r>
            <a:r>
              <a:rPr lang="en-US"/>
              <a:t>Spesifikasi input : bentuk fungsi </a:t>
            </a:r>
            <a:r>
              <a:rPr lang="en-US" i="1"/>
              <a:t>f</a:t>
            </a:r>
            <a:r>
              <a:rPr lang="en-US" i="1" baseline="-25000"/>
              <a:t>A</a:t>
            </a:r>
            <a:r>
              <a:rPr lang="en-US"/>
              <a:t> dan </a:t>
            </a:r>
            <a:r>
              <a:rPr lang="en-US" i="1"/>
              <a:t>f</a:t>
            </a:r>
            <a:r>
              <a:rPr lang="en-US" i="1" baseline="-25000"/>
              <a:t>S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Spesifikasi ukuran kinerja </a:t>
            </a:r>
            <a:r>
              <a:rPr lang="en-US">
                <a:sym typeface="Symbol" pitchFamily="18" charset="2"/>
              </a:rPr>
              <a:t>:</a:t>
            </a:r>
            <a:r>
              <a:rPr lang="en-US"/>
              <a:t> jumlah rata-rata entitas dalam  sebuah sistem antrian : </a:t>
            </a:r>
          </a:p>
          <a:p>
            <a:pPr>
              <a:spcBef>
                <a:spcPct val="50000"/>
              </a:spcBef>
            </a:pPr>
            <a:r>
              <a:rPr lang="en-US" i="1"/>
              <a:t>           Q</a:t>
            </a:r>
            <a:r>
              <a:rPr lang="en-US" i="1" baseline="-25000"/>
              <a:t>av</a:t>
            </a:r>
            <a:r>
              <a:rPr lang="en-US" i="1"/>
              <a:t> = (1/t)</a:t>
            </a:r>
            <a:r>
              <a:rPr lang="en-US" sz="2800">
                <a:sym typeface="Symbol" pitchFamily="18" charset="2"/>
              </a:rPr>
              <a:t></a:t>
            </a:r>
            <a:r>
              <a:rPr lang="en-US" sz="2800" i="1" baseline="-25000">
                <a:sym typeface="Symbol" pitchFamily="18" charset="2"/>
              </a:rPr>
              <a:t>t </a:t>
            </a:r>
            <a:r>
              <a:rPr lang="en-US" i="1">
                <a:sym typeface="Symbol" pitchFamily="18" charset="2"/>
              </a:rPr>
              <a:t>Q(u) du</a:t>
            </a:r>
            <a:r>
              <a:rPr lang="en-US">
                <a:sym typeface="Symbol" pitchFamily="18" charset="2"/>
              </a:rPr>
              <a:t>, dimana </a:t>
            </a:r>
            <a:r>
              <a:rPr lang="en-US" i="1">
                <a:sym typeface="Symbol" pitchFamily="18" charset="2"/>
              </a:rPr>
              <a:t>Q(u)</a:t>
            </a:r>
            <a:r>
              <a:rPr lang="en-US">
                <a:sym typeface="Symbol" pitchFamily="18" charset="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  adalah jumlah entitas dalam antrian pada waktu u</a:t>
            </a:r>
            <a:endParaRPr lang="en-US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ym typeface="Symbol" pitchFamily="18" charset="2"/>
              </a:rPr>
              <a:t> Variabel output : jumlah kumulatif entitas dalam antrian :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	 </a:t>
            </a:r>
            <a:r>
              <a:rPr lang="en-US" i="1"/>
              <a:t>Q = </a:t>
            </a:r>
            <a:r>
              <a:rPr lang="en-US" sz="2800">
                <a:sym typeface="Symbol" pitchFamily="18" charset="2"/>
              </a:rPr>
              <a:t></a:t>
            </a:r>
            <a:r>
              <a:rPr lang="en-US" sz="2800" i="1" baseline="-25000">
                <a:sym typeface="Symbol" pitchFamily="18" charset="2"/>
              </a:rPr>
              <a:t>t </a:t>
            </a:r>
            <a:r>
              <a:rPr lang="en-US" i="1">
                <a:sym typeface="Symbol" pitchFamily="18" charset="2"/>
              </a:rPr>
              <a:t>Q(u) 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9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4582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Hubungan Masukan-keluaran : Dilakukan oleh simulator</a:t>
            </a:r>
          </a:p>
          <a:p>
            <a:pPr>
              <a:spcBef>
                <a:spcPct val="50000"/>
              </a:spcBef>
            </a:pPr>
            <a:r>
              <a:rPr lang="en-US"/>
              <a:t>   (a) Peristiwa : - entitas masuk antrian</a:t>
            </a:r>
          </a:p>
          <a:p>
            <a:pPr>
              <a:spcBef>
                <a:spcPct val="50000"/>
              </a:spcBef>
            </a:pPr>
            <a:r>
              <a:rPr lang="en-US"/>
              <a:t>                          -  entitas masuk pelayanan</a:t>
            </a:r>
          </a:p>
          <a:p>
            <a:pPr>
              <a:spcBef>
                <a:spcPct val="50000"/>
              </a:spcBef>
            </a:pPr>
            <a:r>
              <a:rPr lang="en-US" b="1"/>
              <a:t>		 </a:t>
            </a:r>
            <a:r>
              <a:rPr lang="en-US"/>
              <a:t> -  entitas meninggalkan pelayanan</a:t>
            </a:r>
          </a:p>
          <a:p>
            <a:pPr>
              <a:spcBef>
                <a:spcPct val="50000"/>
              </a:spcBef>
            </a:pPr>
            <a:r>
              <a:rPr lang="en-US"/>
              <a:t>        Daftar_Peristiwa </a:t>
            </a:r>
            <a:r>
              <a:rPr lang="en-US" i="1"/>
              <a:t>E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 i="1" baseline="-25000"/>
              <a:t>A</a:t>
            </a:r>
            <a:r>
              <a:rPr lang="en-US"/>
              <a:t>,</a:t>
            </a:r>
            <a:r>
              <a:rPr lang="en-US" baseline="-25000"/>
              <a:t> </a:t>
            </a:r>
            <a:r>
              <a:rPr lang="en-US" i="1"/>
              <a:t>t</a:t>
            </a:r>
            <a:r>
              <a:rPr lang="en-US" i="1" baseline="-25000"/>
              <a:t>D</a:t>
            </a:r>
            <a:r>
              <a:rPr lang="en-US"/>
              <a:t>) : daftar peristiwa berikut</a:t>
            </a:r>
          </a:p>
          <a:p>
            <a:pPr>
              <a:spcBef>
                <a:spcPct val="50000"/>
              </a:spcBef>
            </a:pPr>
            <a:r>
              <a:rPr lang="en-US"/>
              <a:t>        </a:t>
            </a:r>
            <a:r>
              <a:rPr lang="en-US" i="1"/>
              <a:t>t</a:t>
            </a:r>
            <a:r>
              <a:rPr lang="en-US" i="1" baseline="-25000"/>
              <a:t>A</a:t>
            </a:r>
            <a:r>
              <a:rPr lang="en-US"/>
              <a:t> : waktu kedatangan berikut, </a:t>
            </a:r>
          </a:p>
          <a:p>
            <a:pPr>
              <a:spcBef>
                <a:spcPct val="50000"/>
              </a:spcBef>
            </a:pPr>
            <a:r>
              <a:rPr lang="en-US"/>
              <a:t>        </a:t>
            </a:r>
            <a:r>
              <a:rPr lang="en-US" i="1"/>
              <a:t>t</a:t>
            </a:r>
            <a:r>
              <a:rPr lang="en-US" i="1" baseline="-25000"/>
              <a:t>D</a:t>
            </a:r>
            <a:r>
              <a:rPr lang="en-US"/>
              <a:t> : waktu keberangkatan berikut</a:t>
            </a:r>
          </a:p>
          <a:p>
            <a:pPr>
              <a:spcBef>
                <a:spcPct val="50000"/>
              </a:spcBef>
            </a:pPr>
            <a:r>
              <a:rPr lang="en-US"/>
              <a:t>   (b) Keadaan : </a:t>
            </a:r>
            <a:r>
              <a:rPr lang="en-US" i="1"/>
              <a:t>n </a:t>
            </a:r>
            <a:r>
              <a:rPr lang="en-US"/>
              <a:t>jumlah entitas dalam sistem antrian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Kriteria akhir simulasi : </a:t>
            </a:r>
            <a:r>
              <a:rPr lang="en-US" i="1"/>
              <a:t>T</a:t>
            </a:r>
            <a:r>
              <a:rPr lang="en-US"/>
              <a:t> (durasi simulasi keseluruhan)</a:t>
            </a:r>
          </a:p>
          <a:p>
            <a:pPr>
              <a:spcBef>
                <a:spcPct val="50000"/>
              </a:spcBef>
            </a:pPr>
            <a:r>
              <a:rPr lang="en-US"/>
              <a:t>  (bisa juga yang lain, misalnya </a:t>
            </a:r>
            <a:r>
              <a:rPr lang="en-US" i="1"/>
              <a:t>n</a:t>
            </a:r>
            <a:r>
              <a:rPr lang="en-US" i="1" baseline="-25000"/>
              <a:t>A</a:t>
            </a:r>
            <a:r>
              <a:rPr lang="en-US"/>
              <a:t>, atau </a:t>
            </a:r>
            <a:r>
              <a:rPr lang="en-US" i="1"/>
              <a:t>M</a:t>
            </a:r>
            <a:r>
              <a:rPr lang="en-US"/>
              <a:t> = kapasitas </a:t>
            </a:r>
            <a:r>
              <a:rPr lang="en-US" i="1"/>
              <a:t>buffer</a:t>
            </a:r>
            <a:r>
              <a:rPr lang="en-US"/>
              <a:t>)</a:t>
            </a:r>
          </a:p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587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/>
              <a:t>1. </a:t>
            </a:r>
            <a:r>
              <a:rPr lang="es-ES" sz="2800" dirty="0" err="1"/>
              <a:t>Apa</a:t>
            </a:r>
            <a:r>
              <a:rPr lang="es-ES" sz="2800" dirty="0"/>
              <a:t> yang </a:t>
            </a:r>
            <a:r>
              <a:rPr lang="es-ES" sz="2800" dirty="0" err="1"/>
              <a:t>dimaksud</a:t>
            </a:r>
            <a:r>
              <a:rPr lang="es-ES" sz="2800" dirty="0"/>
              <a:t> </a:t>
            </a:r>
            <a:r>
              <a:rPr lang="es-ES" sz="2800" dirty="0" err="1"/>
              <a:t>dengan</a:t>
            </a:r>
            <a:r>
              <a:rPr lang="es-ES" sz="2800" dirty="0"/>
              <a:t> </a:t>
            </a:r>
            <a:r>
              <a:rPr lang="es-ES" sz="2800" dirty="0" err="1"/>
              <a:t>simulasi</a:t>
            </a:r>
            <a:r>
              <a:rPr lang="es-ES" sz="2800" dirty="0"/>
              <a:t> ?</a:t>
            </a:r>
          </a:p>
          <a:p>
            <a:r>
              <a:rPr lang="en-US" sz="2800" dirty="0"/>
              <a:t>2. </a:t>
            </a:r>
            <a:r>
              <a:rPr lang="en-US" sz="2800" dirty="0" err="1"/>
              <a:t>Berikan</a:t>
            </a:r>
            <a:r>
              <a:rPr lang="en-US" sz="2800" dirty="0"/>
              <a:t> </a:t>
            </a: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simulasi</a:t>
            </a:r>
            <a:r>
              <a:rPr lang="en-US" sz="2800" dirty="0"/>
              <a:t> yang </a:t>
            </a:r>
            <a:r>
              <a:rPr lang="en-US" sz="2800" dirty="0" err="1"/>
              <a:t>saudara</a:t>
            </a:r>
            <a:r>
              <a:rPr lang="en-US" sz="2800" dirty="0"/>
              <a:t> </a:t>
            </a:r>
            <a:r>
              <a:rPr lang="en-US" sz="2800" dirty="0" err="1" smtClean="0"/>
              <a:t>ketahui</a:t>
            </a:r>
            <a:r>
              <a:rPr lang="en-US" sz="2800" dirty="0"/>
              <a:t> </a:t>
            </a:r>
            <a:r>
              <a:rPr lang="en-US" sz="2800" dirty="0" smtClean="0"/>
              <a:t>(minimal </a:t>
            </a:r>
            <a:r>
              <a:rPr lang="en-US" sz="2800" dirty="0"/>
              <a:t>3) 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187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400" dirty="0" smtClean="0"/>
              <a:t>Simulasi </a:t>
            </a:r>
            <a:r>
              <a:rPr lang="it-IT" sz="2400" dirty="0"/>
              <a:t>adalah proses implementasi model menjadi </a:t>
            </a:r>
            <a:r>
              <a:rPr lang="it-IT" sz="2400" dirty="0" smtClean="0"/>
              <a:t>program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/>
              <a:t>(software)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mengeksekusi</a:t>
            </a:r>
            <a:r>
              <a:rPr lang="en-US" sz="2400" dirty="0"/>
              <a:t> </a:t>
            </a:r>
            <a:r>
              <a:rPr lang="en-US" sz="2400" dirty="0" smtClean="0"/>
              <a:t>software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rupa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perilakunya</a:t>
            </a:r>
            <a:r>
              <a:rPr lang="en-US" sz="2400" dirty="0"/>
              <a:t> </a:t>
            </a:r>
            <a:r>
              <a:rPr lang="en-US" sz="2400" dirty="0" err="1" smtClean="0"/>
              <a:t>menirukan</a:t>
            </a:r>
            <a:r>
              <a:rPr lang="en-US" sz="2400" dirty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/>
              <a:t>menyerupai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nyata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</a:p>
          <a:p>
            <a:pPr marL="6350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endParaRPr lang="en-US" sz="2400" dirty="0"/>
          </a:p>
          <a:p>
            <a:pPr marL="6350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/>
              <a:t>Pelatihan</a:t>
            </a:r>
            <a:endParaRPr lang="en-US" sz="2400" dirty="0"/>
          </a:p>
          <a:p>
            <a:pPr marL="6350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/>
              <a:t>Permainan</a:t>
            </a:r>
            <a:endParaRPr lang="en-US" sz="24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Simulasi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proses </a:t>
            </a:r>
            <a:r>
              <a:rPr lang="en-US" sz="2400" dirty="0" err="1"/>
              <a:t>merancang</a:t>
            </a:r>
            <a:r>
              <a:rPr lang="en-US" sz="2400" dirty="0"/>
              <a:t> model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nyata</a:t>
            </a:r>
            <a:r>
              <a:rPr lang="en-US" sz="2400" dirty="0"/>
              <a:t>, </a:t>
            </a:r>
            <a:r>
              <a:rPr lang="nl-NL" sz="2400" dirty="0"/>
              <a:t>mengadakan percobaan‐perconbaan terhadap model tersebut </a:t>
            </a:r>
            <a:r>
              <a:rPr lang="nl-NL" sz="2400" dirty="0" smtClean="0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mengevaluasi</a:t>
            </a:r>
            <a:r>
              <a:rPr lang="en-US" sz="2400" dirty="0" smtClean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percobaan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461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Model </a:t>
            </a:r>
            <a:r>
              <a:rPr lang="en-US" b="1" dirty="0" err="1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/>
              <a:t>representasi</a:t>
            </a:r>
            <a:r>
              <a:rPr lang="en-US" sz="2200" dirty="0"/>
              <a:t> </a:t>
            </a:r>
            <a:r>
              <a:rPr lang="en-US" sz="2200" dirty="0" err="1"/>
              <a:t>sederhana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sebuah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(proses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teori</a:t>
            </a:r>
            <a:r>
              <a:rPr lang="en-US" sz="2200" dirty="0" smtClean="0"/>
              <a:t>).</a:t>
            </a:r>
          </a:p>
          <a:p>
            <a:pPr marL="400050" indent="-4000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 smtClean="0"/>
              <a:t>Model‐model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memiliki</a:t>
            </a:r>
            <a:r>
              <a:rPr lang="en-US" sz="2200" dirty="0"/>
              <a:t> </a:t>
            </a:r>
            <a:r>
              <a:rPr lang="en-US" sz="2200" dirty="0" err="1"/>
              <a:t>seluruh</a:t>
            </a:r>
            <a:r>
              <a:rPr lang="en-US" sz="2200" dirty="0"/>
              <a:t> </a:t>
            </a:r>
            <a:r>
              <a:rPr lang="en-US" sz="2200" dirty="0" err="1"/>
              <a:t>atribut</a:t>
            </a:r>
            <a:r>
              <a:rPr lang="en-US" sz="2200" dirty="0"/>
              <a:t> (</a:t>
            </a:r>
            <a:r>
              <a:rPr lang="en-US" sz="2200" dirty="0" err="1" smtClean="0"/>
              <a:t>hanya</a:t>
            </a:r>
            <a:r>
              <a:rPr lang="en-US" sz="2200" dirty="0"/>
              <a:t> </a:t>
            </a:r>
            <a:r>
              <a:rPr lang="it-IT" sz="2200" dirty="0" smtClean="0"/>
              <a:t>disederhanakan</a:t>
            </a:r>
            <a:r>
              <a:rPr lang="it-IT" sz="2200" dirty="0"/>
              <a:t>, dikontrol, digeneralisasi atau di‐idealkan</a:t>
            </a:r>
            <a:r>
              <a:rPr lang="it-IT" sz="2200" dirty="0" smtClean="0"/>
              <a:t>).</a:t>
            </a:r>
            <a:endParaRPr lang="en-US" sz="2200" dirty="0"/>
          </a:p>
          <a:p>
            <a:pPr marL="400050" indent="-4000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 err="1" smtClean="0"/>
              <a:t>Bagi</a:t>
            </a:r>
            <a:r>
              <a:rPr lang="en-US" sz="2200" dirty="0" smtClean="0"/>
              <a:t> </a:t>
            </a:r>
            <a:r>
              <a:rPr lang="en-US" sz="2200" dirty="0" err="1"/>
              <a:t>sebuah</a:t>
            </a:r>
            <a:r>
              <a:rPr lang="en-US" sz="2200" dirty="0"/>
              <a:t> model yang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digunakan</a:t>
            </a:r>
            <a:r>
              <a:rPr lang="en-US" sz="2200" dirty="0"/>
              <a:t>, </a:t>
            </a:r>
            <a:r>
              <a:rPr lang="en-US" sz="2200" dirty="0" err="1"/>
              <a:t>seluruh</a:t>
            </a:r>
            <a:r>
              <a:rPr lang="en-US" sz="2200" dirty="0"/>
              <a:t> </a:t>
            </a:r>
            <a:r>
              <a:rPr lang="en-US" sz="2200" dirty="0" err="1"/>
              <a:t>sifat‐sifat</a:t>
            </a:r>
            <a:r>
              <a:rPr lang="en-US" sz="2200" dirty="0"/>
              <a:t> </a:t>
            </a:r>
            <a:r>
              <a:rPr lang="en-US" sz="2200" dirty="0" err="1" smtClean="0"/>
              <a:t>relevannya</a:t>
            </a:r>
            <a:r>
              <a:rPr lang="en-US" sz="2200" dirty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/>
              <a:t>ditetapkan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yang </a:t>
            </a:r>
            <a:r>
              <a:rPr lang="en-US" sz="2200" dirty="0" err="1"/>
              <a:t>praktis</a:t>
            </a:r>
            <a:r>
              <a:rPr lang="en-US" sz="2200" dirty="0"/>
              <a:t>, </a:t>
            </a:r>
            <a:r>
              <a:rPr lang="en-US" sz="2200" dirty="0" err="1"/>
              <a:t>dinyatakan</a:t>
            </a:r>
            <a:r>
              <a:rPr lang="en-US" sz="2200" dirty="0"/>
              <a:t> </a:t>
            </a:r>
            <a:r>
              <a:rPr lang="en-US" sz="2200" dirty="0" err="1" smtClean="0"/>
              <a:t>dalam</a:t>
            </a:r>
            <a:r>
              <a:rPr lang="en-US" sz="2200" dirty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/>
              <a:t>set </a:t>
            </a:r>
            <a:r>
              <a:rPr lang="en-US" sz="2200" dirty="0" err="1"/>
              <a:t>deskripsi</a:t>
            </a:r>
            <a:r>
              <a:rPr lang="en-US" sz="2200" dirty="0"/>
              <a:t> </a:t>
            </a:r>
            <a:r>
              <a:rPr lang="en-US" sz="2200" dirty="0" err="1"/>
              <a:t>terbatas</a:t>
            </a:r>
            <a:r>
              <a:rPr lang="en-US" sz="2200" dirty="0"/>
              <a:t> yang </a:t>
            </a:r>
            <a:r>
              <a:rPr lang="en-US" sz="2200" dirty="0" err="1"/>
              <a:t>masuk</a:t>
            </a:r>
            <a:r>
              <a:rPr lang="en-US" sz="2200" dirty="0"/>
              <a:t> </a:t>
            </a:r>
            <a:r>
              <a:rPr lang="en-US" sz="2200" dirty="0" err="1"/>
              <a:t>akal</a:t>
            </a:r>
            <a:r>
              <a:rPr lang="en-US" sz="2200" dirty="0"/>
              <a:t> (reasonably</a:t>
            </a:r>
            <a:r>
              <a:rPr lang="en-US" sz="2200" dirty="0" smtClean="0"/>
              <a:t>).</a:t>
            </a:r>
          </a:p>
          <a:p>
            <a:pPr marL="400050" indent="-4000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/>
              <a:t>model </a:t>
            </a:r>
            <a:r>
              <a:rPr lang="en-US" sz="2200" dirty="0" err="1"/>
              <a:t>simulasi</a:t>
            </a:r>
            <a:r>
              <a:rPr lang="en-US" sz="2200" dirty="0"/>
              <a:t>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divalidasi</a:t>
            </a:r>
            <a:r>
              <a:rPr lang="en-US" sz="2200" dirty="0"/>
              <a:t>. </a:t>
            </a:r>
            <a:r>
              <a:rPr lang="en-US" sz="2200" dirty="0" err="1"/>
              <a:t>Setelah</a:t>
            </a:r>
            <a:r>
              <a:rPr lang="en-US" sz="2200" dirty="0"/>
              <a:t> </a:t>
            </a:r>
            <a:r>
              <a:rPr lang="en-US" sz="2200" dirty="0" err="1"/>
              <a:t>divalidasi</a:t>
            </a:r>
            <a:r>
              <a:rPr lang="en-US" sz="2200" dirty="0"/>
              <a:t>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dirty="0" err="1" smtClean="0"/>
              <a:t>dapat</a:t>
            </a:r>
            <a:r>
              <a:rPr lang="en-US" sz="2200" dirty="0"/>
              <a:t>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menyelediki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memprediksi</a:t>
            </a:r>
            <a:r>
              <a:rPr lang="en-US" sz="2200" dirty="0"/>
              <a:t> </a:t>
            </a:r>
            <a:r>
              <a:rPr lang="en-US" sz="2200" dirty="0" err="1"/>
              <a:t>perilaku</a:t>
            </a:r>
            <a:r>
              <a:rPr lang="en-US" sz="2200" dirty="0"/>
              <a:t> (</a:t>
            </a:r>
            <a:r>
              <a:rPr lang="en-US" sz="2200" dirty="0" err="1" smtClean="0"/>
              <a:t>sifat</a:t>
            </a:r>
            <a:r>
              <a:rPr lang="en-US" sz="2200" dirty="0" smtClean="0"/>
              <a:t>) </a:t>
            </a:r>
            <a:r>
              <a:rPr lang="en-US" sz="2200" dirty="0" err="1" smtClean="0"/>
              <a:t>sistem</a:t>
            </a:r>
            <a:r>
              <a:rPr lang="en-US" sz="2200" dirty="0"/>
              <a:t>,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menjawab</a:t>
            </a:r>
            <a:r>
              <a:rPr lang="en-US" sz="2200" dirty="0"/>
              <a:t> </a:t>
            </a:r>
            <a:r>
              <a:rPr lang="en-US" sz="2200" dirty="0" err="1"/>
              <a:t>pertanyaan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mempertajam</a:t>
            </a:r>
            <a:r>
              <a:rPr lang="en-US" sz="2200" dirty="0"/>
              <a:t> </a:t>
            </a:r>
            <a:r>
              <a:rPr lang="en-US" sz="2200" dirty="0" err="1" smtClean="0"/>
              <a:t>pemahaman</a:t>
            </a:r>
            <a:r>
              <a:rPr lang="en-US" sz="2200" dirty="0" smtClean="0"/>
              <a:t>, </a:t>
            </a:r>
            <a:r>
              <a:rPr lang="it-IT" sz="2200" dirty="0" smtClean="0"/>
              <a:t>pelatihan</a:t>
            </a:r>
            <a:r>
              <a:rPr lang="it-IT" sz="2200" dirty="0"/>
              <a:t>, prediksi, dan evaluasi alternatif.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52160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/>
              <a:t>Kapan</a:t>
            </a:r>
            <a:r>
              <a:rPr lang="en-US" sz="4400" b="1" dirty="0"/>
              <a:t> </a:t>
            </a:r>
            <a:r>
              <a:rPr lang="en-US" sz="4400" b="1" dirty="0" err="1"/>
              <a:t>Simulasi</a:t>
            </a:r>
            <a:r>
              <a:rPr lang="en-US" sz="4400" b="1" dirty="0"/>
              <a:t> </a:t>
            </a:r>
            <a:r>
              <a:rPr lang="en-US" sz="4400" b="1" dirty="0" err="1"/>
              <a:t>Cocok</a:t>
            </a:r>
            <a:r>
              <a:rPr lang="en-US" sz="4400" b="1" dirty="0"/>
              <a:t> </a:t>
            </a:r>
            <a:r>
              <a:rPr lang="en-US" sz="4400" b="1" dirty="0" err="1"/>
              <a:t>Digunakan</a:t>
            </a:r>
            <a:r>
              <a:rPr lang="en-US" sz="4400" b="1" dirty="0"/>
              <a:t> 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Mempelajari</a:t>
            </a:r>
            <a:r>
              <a:rPr lang="en-US" sz="2400" dirty="0" smtClean="0"/>
              <a:t> </a:t>
            </a:r>
            <a:r>
              <a:rPr lang="en-US" sz="2400" dirty="0" err="1"/>
              <a:t>intekasi</a:t>
            </a:r>
            <a:r>
              <a:rPr lang="en-US" sz="2400" dirty="0"/>
              <a:t> internal sub‐</a:t>
            </a:r>
            <a:r>
              <a:rPr lang="en-US" sz="2400" dirty="0" err="1"/>
              <a:t>sistem</a:t>
            </a:r>
            <a:r>
              <a:rPr lang="en-US" sz="2400" dirty="0"/>
              <a:t> yang </a:t>
            </a:r>
            <a:r>
              <a:rPr lang="en-US" sz="2400" dirty="0" err="1"/>
              <a:t>kompleks</a:t>
            </a:r>
            <a:r>
              <a:rPr lang="en-US" sz="2400" dirty="0"/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Mengamati</a:t>
            </a:r>
            <a:r>
              <a:rPr lang="en-US" sz="2400" dirty="0" smtClean="0"/>
              <a:t> </a:t>
            </a:r>
            <a:r>
              <a:rPr lang="en-US" sz="2400" dirty="0" err="1"/>
              <a:t>sifat</a:t>
            </a:r>
            <a:r>
              <a:rPr lang="en-US" sz="2400" dirty="0"/>
              <a:t> model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keluaran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 smtClean="0"/>
              <a:t>perubahan</a:t>
            </a:r>
            <a:r>
              <a:rPr lang="en-US" sz="2400" dirty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internal.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/</a:t>
            </a:r>
            <a:r>
              <a:rPr lang="en-US" sz="2400" dirty="0" err="1" smtClean="0"/>
              <a:t>pembentukan</a:t>
            </a:r>
            <a:r>
              <a:rPr lang="en-US" sz="2400" dirty="0"/>
              <a:t> </a:t>
            </a:r>
            <a:r>
              <a:rPr lang="en-US" sz="2400" dirty="0" smtClean="0"/>
              <a:t>model</a:t>
            </a:r>
            <a:r>
              <a:rPr lang="en-US" sz="2400" dirty="0"/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Eksperimen</a:t>
            </a:r>
            <a:r>
              <a:rPr lang="en-US" sz="2400" dirty="0" smtClean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diimplementasikan</a:t>
            </a:r>
            <a:r>
              <a:rPr lang="en-US" sz="2400" dirty="0"/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/>
              <a:t>bantu </a:t>
            </a:r>
            <a:r>
              <a:rPr lang="en-US" sz="2400" dirty="0" err="1"/>
              <a:t>pelatihan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yang </a:t>
            </a:r>
            <a:r>
              <a:rPr lang="en-US" sz="2400" dirty="0" err="1" smtClean="0"/>
              <a:t>lebih</a:t>
            </a:r>
            <a:r>
              <a:rPr lang="en-US" sz="2400" dirty="0"/>
              <a:t> </a:t>
            </a:r>
            <a:r>
              <a:rPr lang="en-US" sz="2400" dirty="0" err="1" smtClean="0"/>
              <a:t>rendah</a:t>
            </a:r>
            <a:r>
              <a:rPr lang="en-US" sz="2400" dirty="0"/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Visualisasi</a:t>
            </a:r>
            <a:r>
              <a:rPr lang="en-US" sz="2400" dirty="0" smtClean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animasi</a:t>
            </a:r>
            <a:r>
              <a:rPr lang="en-US" sz="2400" dirty="0"/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Masalahnya</a:t>
            </a:r>
            <a:r>
              <a:rPr lang="en-US" sz="2400" dirty="0" smtClean="0"/>
              <a:t> </a:t>
            </a:r>
            <a:r>
              <a:rPr lang="en-US" sz="2400" dirty="0" err="1"/>
              <a:t>sulit</a:t>
            </a:r>
            <a:r>
              <a:rPr lang="en-US" sz="2400" dirty="0"/>
              <a:t>, </a:t>
            </a:r>
            <a:r>
              <a:rPr lang="en-US" sz="2400" dirty="0" err="1"/>
              <a:t>memakan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lama,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mungkin</a:t>
            </a:r>
            <a:r>
              <a:rPr lang="en-US" sz="2400" dirty="0"/>
              <a:t>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analitik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numerik</a:t>
            </a:r>
            <a:r>
              <a:rPr lang="en-US" sz="2400" dirty="0"/>
              <a:t> </a:t>
            </a:r>
            <a:r>
              <a:rPr lang="en-US" sz="2400" dirty="0" err="1"/>
              <a:t>konvensional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5721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err="1"/>
              <a:t>Kapan</a:t>
            </a:r>
            <a:r>
              <a:rPr lang="en-US" sz="4400" b="1" dirty="0"/>
              <a:t> </a:t>
            </a:r>
            <a:r>
              <a:rPr lang="en-US" sz="4400" b="1" dirty="0" err="1"/>
              <a:t>Simulasi</a:t>
            </a:r>
            <a:r>
              <a:rPr lang="en-US" sz="4400" b="1" dirty="0"/>
              <a:t> </a:t>
            </a:r>
            <a:r>
              <a:rPr lang="en-US" sz="4400" b="1" dirty="0" err="1"/>
              <a:t>Tidak</a:t>
            </a:r>
            <a:r>
              <a:rPr lang="en-US" sz="4400" b="1" dirty="0"/>
              <a:t> </a:t>
            </a:r>
            <a:r>
              <a:rPr lang="en-US" sz="4400" b="1" dirty="0" err="1"/>
              <a:t>Cocok</a:t>
            </a:r>
            <a:r>
              <a:rPr lang="en-US" sz="4400" b="1" dirty="0"/>
              <a:t> </a:t>
            </a:r>
            <a:r>
              <a:rPr lang="en-US" sz="4400" b="1" dirty="0" err="1"/>
              <a:t>Digunakan</a:t>
            </a:r>
            <a:r>
              <a:rPr lang="en-US" sz="4400" b="1" dirty="0"/>
              <a:t> 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diselesaikan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eksperimen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 smtClean="0"/>
              <a:t>dilakukan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 smtClean="0"/>
              <a:t>mahal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n-NO" sz="2400" dirty="0" smtClean="0"/>
              <a:t>Jika </a:t>
            </a:r>
            <a:r>
              <a:rPr lang="nn-NO" sz="2400" dirty="0"/>
              <a:t>tidak ada data yang </a:t>
            </a:r>
            <a:r>
              <a:rPr lang="nn-NO" sz="2400" dirty="0" smtClean="0"/>
              <a:t>tersedia.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verifikasi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validasi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kompleks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210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Bidang‐Bidang</a:t>
            </a:r>
            <a:r>
              <a:rPr lang="en-US" sz="4000" b="1" dirty="0"/>
              <a:t> </a:t>
            </a:r>
            <a:r>
              <a:rPr lang="en-US" sz="4000" b="1" dirty="0" err="1"/>
              <a:t>Aplikasi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Font typeface="Arial" pitchFamily="34" charset="0"/>
              <a:buChar char="•"/>
            </a:pPr>
            <a:r>
              <a:rPr lang="en-US" sz="2400" dirty="0" err="1" smtClean="0"/>
              <a:t>Perancangan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manufacturing.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/>
              <a:t>persyaratan</a:t>
            </a:r>
            <a:r>
              <a:rPr lang="en-US" sz="2400" dirty="0"/>
              <a:t> hardware </a:t>
            </a:r>
            <a:r>
              <a:rPr lang="en-US" sz="2400" dirty="0" err="1"/>
              <a:t>dan</a:t>
            </a:r>
            <a:r>
              <a:rPr lang="en-US" sz="2400" dirty="0"/>
              <a:t> software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.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persenjataan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taktik</a:t>
            </a:r>
            <a:r>
              <a:rPr lang="en-US" sz="2400" dirty="0"/>
              <a:t> </a:t>
            </a:r>
            <a:r>
              <a:rPr lang="en-US" sz="2400" dirty="0" err="1"/>
              <a:t>militer</a:t>
            </a:r>
            <a:r>
              <a:rPr lang="en-US" sz="2400" dirty="0"/>
              <a:t> yang </a:t>
            </a:r>
            <a:r>
              <a:rPr lang="en-US" sz="2400" dirty="0" err="1"/>
              <a:t>baru</a:t>
            </a:r>
            <a:r>
              <a:rPr lang="en-US" sz="2400" dirty="0"/>
              <a:t>.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sz="2400" dirty="0" err="1" smtClean="0"/>
              <a:t>Perancangan</a:t>
            </a:r>
            <a:r>
              <a:rPr lang="en-US" sz="2400" dirty="0" smtClean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message </a:t>
            </a:r>
            <a:r>
              <a:rPr lang="en-US" sz="2400" dirty="0" err="1"/>
              <a:t>protokol</a:t>
            </a:r>
            <a:r>
              <a:rPr lang="en-US" sz="2400" dirty="0"/>
              <a:t>.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s-ES" sz="2400" dirty="0" err="1" smtClean="0"/>
              <a:t>Perancangan</a:t>
            </a:r>
            <a:r>
              <a:rPr lang="es-ES" sz="2400" dirty="0" smtClean="0"/>
              <a:t> </a:t>
            </a:r>
            <a:r>
              <a:rPr lang="es-ES" sz="2400" dirty="0"/>
              <a:t>dan </a:t>
            </a:r>
            <a:r>
              <a:rPr lang="es-ES" sz="2400" dirty="0" err="1"/>
              <a:t>pengoperasian</a:t>
            </a:r>
            <a:r>
              <a:rPr lang="es-ES" sz="2400" dirty="0"/>
              <a:t> </a:t>
            </a:r>
            <a:r>
              <a:rPr lang="es-ES" sz="2400" dirty="0" err="1"/>
              <a:t>fasilitas</a:t>
            </a:r>
            <a:r>
              <a:rPr lang="es-ES" sz="2400" dirty="0"/>
              <a:t> </a:t>
            </a:r>
            <a:r>
              <a:rPr lang="es-ES" sz="2400" dirty="0" err="1"/>
              <a:t>transportasi</a:t>
            </a:r>
            <a:r>
              <a:rPr lang="es-ES" sz="2400" dirty="0"/>
              <a:t>. </a:t>
            </a:r>
            <a:r>
              <a:rPr lang="es-ES" sz="2400" dirty="0" err="1"/>
              <a:t>Misalnya</a:t>
            </a:r>
            <a:r>
              <a:rPr lang="es-ES" sz="2400" dirty="0"/>
              <a:t> </a:t>
            </a:r>
            <a:r>
              <a:rPr lang="es-ES" sz="2400" dirty="0" smtClean="0"/>
              <a:t>jalan </a:t>
            </a:r>
            <a:r>
              <a:rPr lang="pt-BR" sz="2400" dirty="0" smtClean="0"/>
              <a:t>tol</a:t>
            </a:r>
            <a:r>
              <a:rPr lang="pt-BR" sz="2400" dirty="0"/>
              <a:t>, bandara, rel kereta api atau pelabuhan.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4672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KLASIFIKASI MODEL SIMULASI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 smtClean="0"/>
              <a:t>Model </a:t>
            </a:r>
            <a:r>
              <a:rPr lang="en-US" b="1" dirty="0" err="1"/>
              <a:t>Simulasi</a:t>
            </a:r>
            <a:r>
              <a:rPr lang="en-US" b="1" dirty="0"/>
              <a:t> </a:t>
            </a:r>
            <a:r>
              <a:rPr lang="en-US" b="1" dirty="0" err="1"/>
              <a:t>Statik</a:t>
            </a:r>
            <a:endParaRPr lang="en-US" b="1" dirty="0"/>
          </a:p>
          <a:p>
            <a:pPr marL="635000" lvl="1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err="1"/>
              <a:t>Representasi</a:t>
            </a:r>
            <a:r>
              <a:rPr lang="en-US" sz="2000" dirty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.</a:t>
            </a:r>
          </a:p>
          <a:p>
            <a:pPr marL="635000" lvl="1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err="1"/>
              <a:t>Contoh</a:t>
            </a:r>
            <a:r>
              <a:rPr lang="en-US" sz="2000" dirty="0"/>
              <a:t> : model Monte Carlo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 smtClean="0"/>
              <a:t>Model </a:t>
            </a:r>
            <a:r>
              <a:rPr lang="en-US" b="1" dirty="0" err="1"/>
              <a:t>Simulasi</a:t>
            </a:r>
            <a:r>
              <a:rPr lang="en-US" b="1" dirty="0"/>
              <a:t> </a:t>
            </a:r>
            <a:r>
              <a:rPr lang="en-US" b="1" dirty="0" err="1"/>
              <a:t>Dinamik</a:t>
            </a:r>
            <a:endParaRPr lang="en-US" b="1" dirty="0"/>
          </a:p>
          <a:p>
            <a:pPr marL="635000" lvl="1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err="1"/>
              <a:t>Merepresentasikan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perubahannya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.</a:t>
            </a:r>
          </a:p>
          <a:p>
            <a:pPr marL="635000" lvl="1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dirty="0"/>
              <a:t>Contoh : sistem conveyor di pabrik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 smtClean="0"/>
              <a:t>Model </a:t>
            </a:r>
            <a:r>
              <a:rPr lang="en-US" b="1" dirty="0" err="1"/>
              <a:t>Simulasi</a:t>
            </a:r>
            <a:r>
              <a:rPr lang="en-US" b="1" dirty="0"/>
              <a:t> </a:t>
            </a:r>
            <a:r>
              <a:rPr lang="en-US" b="1" dirty="0" err="1"/>
              <a:t>Deterministik</a:t>
            </a:r>
            <a:endParaRPr lang="en-US" b="1" dirty="0"/>
          </a:p>
          <a:p>
            <a:pPr marL="635000" lvl="1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komponen</a:t>
            </a:r>
            <a:r>
              <a:rPr lang="en-US" sz="2000" dirty="0"/>
              <a:t> </a:t>
            </a:r>
            <a:r>
              <a:rPr lang="en-US" sz="2000" dirty="0" err="1"/>
              <a:t>probabilistik</a:t>
            </a:r>
            <a:r>
              <a:rPr lang="en-US" sz="2000" dirty="0"/>
              <a:t> (random)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 smtClean="0"/>
              <a:t>Model </a:t>
            </a:r>
            <a:r>
              <a:rPr lang="en-US" b="1" dirty="0" err="1"/>
              <a:t>Simulasi</a:t>
            </a:r>
            <a:r>
              <a:rPr lang="en-US" b="1" dirty="0"/>
              <a:t> </a:t>
            </a:r>
            <a:r>
              <a:rPr lang="en-US" b="1" dirty="0" err="1"/>
              <a:t>Stokastik</a:t>
            </a:r>
            <a:endParaRPr lang="en-US" b="1" dirty="0"/>
          </a:p>
          <a:p>
            <a:pPr marL="635000" lvl="1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komponen</a:t>
            </a:r>
            <a:r>
              <a:rPr lang="en-US" sz="2000" dirty="0"/>
              <a:t> input random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output yang random pula.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 smtClean="0"/>
              <a:t>Model </a:t>
            </a:r>
            <a:r>
              <a:rPr lang="en-US" b="1" dirty="0" err="1"/>
              <a:t>Simulasi</a:t>
            </a:r>
            <a:r>
              <a:rPr lang="en-US" b="1" dirty="0"/>
              <a:t> </a:t>
            </a:r>
            <a:r>
              <a:rPr lang="en-US" b="1" dirty="0" err="1"/>
              <a:t>Kontinyu</a:t>
            </a:r>
            <a:endParaRPr lang="en-US" b="1" dirty="0"/>
          </a:p>
          <a:p>
            <a:pPr marL="635000" lvl="1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/>
              <a:t>Status </a:t>
            </a:r>
            <a:r>
              <a:rPr lang="en-US" sz="2000" dirty="0" err="1"/>
              <a:t>berubah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kontinyu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.</a:t>
            </a:r>
          </a:p>
          <a:p>
            <a:pPr marL="635000" lvl="1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err="1"/>
              <a:t>Contoh</a:t>
            </a:r>
            <a:r>
              <a:rPr lang="en-US" sz="2000" dirty="0"/>
              <a:t> : </a:t>
            </a:r>
            <a:r>
              <a:rPr lang="en-US" sz="2000" dirty="0" err="1"/>
              <a:t>gerakan</a:t>
            </a:r>
            <a:r>
              <a:rPr lang="en-US" sz="2000" dirty="0"/>
              <a:t> </a:t>
            </a:r>
            <a:r>
              <a:rPr lang="en-US" sz="2000" dirty="0" err="1"/>
              <a:t>pesawat</a:t>
            </a:r>
            <a:r>
              <a:rPr lang="en-US" sz="2000" dirty="0"/>
              <a:t> </a:t>
            </a:r>
            <a:r>
              <a:rPr lang="en-US" sz="2000" dirty="0" err="1"/>
              <a:t>terbang</a:t>
            </a:r>
            <a:endParaRPr lang="en-US" sz="20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 smtClean="0"/>
              <a:t>Model </a:t>
            </a:r>
            <a:r>
              <a:rPr lang="en-US" b="1" dirty="0" err="1"/>
              <a:t>Simulasi</a:t>
            </a:r>
            <a:r>
              <a:rPr lang="en-US" b="1" dirty="0"/>
              <a:t> </a:t>
            </a:r>
            <a:r>
              <a:rPr lang="en-US" b="1" dirty="0" err="1"/>
              <a:t>Diskrit</a:t>
            </a:r>
            <a:endParaRPr lang="en-US" b="1" dirty="0"/>
          </a:p>
          <a:p>
            <a:pPr marL="635000" lvl="1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/>
              <a:t>Status </a:t>
            </a:r>
            <a:r>
              <a:rPr lang="en-US" sz="2000" dirty="0" err="1"/>
              <a:t>berubah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instan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titik‐titik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yang </a:t>
            </a:r>
            <a:r>
              <a:rPr lang="en-US" sz="2000" dirty="0" err="1"/>
              <a:t>terpisah</a:t>
            </a:r>
            <a:r>
              <a:rPr lang="en-US" sz="2000" dirty="0"/>
              <a:t>.</a:t>
            </a:r>
          </a:p>
          <a:p>
            <a:pPr marL="635000" lvl="1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dirty="0"/>
              <a:t>Contoh : Jumlah nasabah di bank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9128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SIMULASI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dirty="0" err="1" smtClean="0"/>
              <a:t>Peristiwa</a:t>
            </a:r>
            <a:r>
              <a:rPr lang="en-US" sz="2800" b="1" dirty="0" smtClean="0"/>
              <a:t> </a:t>
            </a:r>
            <a:r>
              <a:rPr lang="en-US" sz="2800" b="1" dirty="0" err="1"/>
              <a:t>Diskrit</a:t>
            </a:r>
            <a:endParaRPr lang="en-US" sz="2800" b="1" dirty="0"/>
          </a:p>
          <a:p>
            <a:pPr marL="6350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/>
              <a:t>Pemodelan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,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set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diskrit</a:t>
            </a:r>
            <a:r>
              <a:rPr lang="en-US" sz="2400" dirty="0"/>
              <a:t>.</a:t>
            </a:r>
          </a:p>
          <a:p>
            <a:pPr marL="6350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/>
              <a:t>Misalnya</a:t>
            </a:r>
            <a:r>
              <a:rPr lang="en-US" sz="2400" dirty="0"/>
              <a:t> :</a:t>
            </a:r>
          </a:p>
          <a:p>
            <a:pPr marL="81915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 err="1" smtClean="0"/>
              <a:t>Studi</a:t>
            </a:r>
            <a:r>
              <a:rPr lang="en-US" sz="1800" dirty="0" smtClean="0"/>
              <a:t> </a:t>
            </a:r>
            <a:r>
              <a:rPr lang="en-US" sz="1800" dirty="0" err="1"/>
              <a:t>kinerja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komputer</a:t>
            </a:r>
            <a:r>
              <a:rPr lang="en-US" sz="1800" dirty="0"/>
              <a:t> digital</a:t>
            </a:r>
          </a:p>
          <a:p>
            <a:pPr marL="81915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 err="1" smtClean="0"/>
              <a:t>Studi</a:t>
            </a:r>
            <a:r>
              <a:rPr lang="en-US" sz="1800" dirty="0" smtClean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antrian</a:t>
            </a:r>
            <a:r>
              <a:rPr lang="en-US" sz="1800" dirty="0"/>
              <a:t> bank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dirty="0" err="1" smtClean="0"/>
              <a:t>Peristiwa</a:t>
            </a:r>
            <a:r>
              <a:rPr lang="en-US" sz="2800" b="1" dirty="0" smtClean="0"/>
              <a:t> </a:t>
            </a:r>
            <a:r>
              <a:rPr lang="en-US" sz="2800" b="1" dirty="0" err="1"/>
              <a:t>Kontinu</a:t>
            </a:r>
            <a:endParaRPr lang="en-US" sz="2800" b="1" dirty="0"/>
          </a:p>
          <a:p>
            <a:pPr marL="6350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(state)‐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 smtClean="0"/>
              <a:t>kontinu</a:t>
            </a:r>
            <a:r>
              <a:rPr lang="en-US" sz="2400" dirty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/>
              <a:t>waktu</a:t>
            </a:r>
            <a:r>
              <a:rPr lang="en-US" sz="2400" dirty="0"/>
              <a:t>.</a:t>
            </a:r>
          </a:p>
          <a:p>
            <a:pPr marL="6350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/>
              <a:t>Misalnya</a:t>
            </a:r>
            <a:r>
              <a:rPr lang="en-US" sz="2400" dirty="0"/>
              <a:t> :</a:t>
            </a:r>
          </a:p>
          <a:p>
            <a:pPr marL="81915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 err="1" smtClean="0"/>
              <a:t>Studi</a:t>
            </a:r>
            <a:r>
              <a:rPr lang="en-US" sz="1800" dirty="0" smtClean="0"/>
              <a:t> </a:t>
            </a:r>
            <a:r>
              <a:rPr lang="en-US" sz="1800" dirty="0"/>
              <a:t>proses </a:t>
            </a:r>
            <a:r>
              <a:rPr lang="en-US" sz="1800" dirty="0" err="1"/>
              <a:t>reaksi</a:t>
            </a:r>
            <a:r>
              <a:rPr lang="en-US" sz="1800" dirty="0"/>
              <a:t> </a:t>
            </a:r>
            <a:r>
              <a:rPr lang="en-US" sz="1800" dirty="0" err="1"/>
              <a:t>kimia</a:t>
            </a:r>
            <a:endParaRPr lang="en-US" sz="1800" dirty="0"/>
          </a:p>
          <a:p>
            <a:pPr marL="81915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fi-FI" sz="1800" dirty="0" smtClean="0"/>
              <a:t>Gerakan </a:t>
            </a:r>
            <a:r>
              <a:rPr lang="fi-FI" sz="1800" dirty="0"/>
              <a:t>dinamis suatu kendaraan (persamaan gerak)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757390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370</TotalTime>
  <Words>1162</Words>
  <Application>Microsoft Office PowerPoint</Application>
  <PresentationFormat>On-screen Show (4:3)</PresentationFormat>
  <Paragraphs>159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Retrospect</vt:lpstr>
      <vt:lpstr>Simulasi Sistem</vt:lpstr>
      <vt:lpstr>PreTest</vt:lpstr>
      <vt:lpstr>Definisi Simulasi</vt:lpstr>
      <vt:lpstr>Model Simulasi</vt:lpstr>
      <vt:lpstr>Kapan Simulasi Cocok Digunakan ?</vt:lpstr>
      <vt:lpstr>Kapan Simulasi Tidak Cocok Digunakan ?</vt:lpstr>
      <vt:lpstr>Bidang‐Bidang Aplikasi</vt:lpstr>
      <vt:lpstr>KLASIFIKASI MODEL SIMULASI</vt:lpstr>
      <vt:lpstr>SIMULASI</vt:lpstr>
      <vt:lpstr>BAHASA SIMULASI</vt:lpstr>
      <vt:lpstr>TAHAPAN PENGEMBANGAN MODEL SIMULASI</vt:lpstr>
      <vt:lpstr>Secara implisit, p terdapat 6 tahap umumyang selalu muncul dalam pengembangan model &amp; simulasi :</vt:lpstr>
      <vt:lpstr>Secara implisit, p terdapat 6 tahap umumyang selalu muncul dalam pengembangan model &amp; simulasi :</vt:lpstr>
      <vt:lpstr>Aplikasi Studi Simulasi</vt:lpstr>
      <vt:lpstr>Contoh Simulasi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E-Business</dc:title>
  <dc:creator>Suwirno</dc:creator>
  <cp:lastModifiedBy>IPD-PC</cp:lastModifiedBy>
  <cp:revision>57</cp:revision>
  <dcterms:created xsi:type="dcterms:W3CDTF">2011-06-27T16:15:15Z</dcterms:created>
  <dcterms:modified xsi:type="dcterms:W3CDTF">2018-03-20T09:08:45Z</dcterms:modified>
</cp:coreProperties>
</file>