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04" r:id="rId2"/>
    <p:sldId id="322" r:id="rId3"/>
    <p:sldId id="257" r:id="rId4"/>
    <p:sldId id="305" r:id="rId5"/>
    <p:sldId id="306" r:id="rId6"/>
    <p:sldId id="323" r:id="rId7"/>
    <p:sldId id="324" r:id="rId8"/>
    <p:sldId id="325" r:id="rId9"/>
    <p:sldId id="307" r:id="rId10"/>
    <p:sldId id="308" r:id="rId11"/>
    <p:sldId id="326" r:id="rId12"/>
    <p:sldId id="327" r:id="rId13"/>
    <p:sldId id="309" r:id="rId14"/>
    <p:sldId id="310" r:id="rId15"/>
    <p:sldId id="314" r:id="rId16"/>
    <p:sldId id="312" r:id="rId17"/>
    <p:sldId id="313" r:id="rId18"/>
    <p:sldId id="311" r:id="rId19"/>
    <p:sldId id="315" r:id="rId20"/>
    <p:sldId id="316" r:id="rId21"/>
    <p:sldId id="317" r:id="rId22"/>
    <p:sldId id="318" r:id="rId23"/>
    <p:sldId id="319" r:id="rId24"/>
    <p:sldId id="320" r:id="rId25"/>
    <p:sldId id="32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18" autoAdjust="0"/>
  </p:normalViewPr>
  <p:slideViewPr>
    <p:cSldViewPr>
      <p:cViewPr varScale="1">
        <p:scale>
          <a:sx n="54" d="100"/>
          <a:sy n="5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49972-7D96-41F6-9907-58C9F8B83BE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4BBE2-C53C-41BC-990F-187094A4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5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= 0.9 </a:t>
            </a:r>
            <a:r>
              <a:rPr lang="en-US" dirty="0" err="1" smtClean="0"/>
              <a:t>berarti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</a:p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= 0.1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BBE2-C53C-41BC-990F-187094A43E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0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smtClean="0"/>
              <a:t>equ-probable = </a:t>
            </a:r>
            <a:r>
              <a:rPr lang="en-US" sz="1200" smtClean="0"/>
              <a:t>masing-masing memiliki peluang yang sama</a:t>
            </a:r>
            <a:r>
              <a:rPr lang="en-US" sz="1200" i="1" smtClean="0"/>
              <a:t>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BBE2-C53C-41BC-990F-187094A43E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71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 err="1" smtClean="0"/>
              <a:t>equ</a:t>
            </a:r>
            <a:r>
              <a:rPr lang="en-US" sz="1200" i="1" dirty="0" smtClean="0"/>
              <a:t>-probable = </a:t>
            </a:r>
            <a:r>
              <a:rPr lang="en-US" sz="1200" dirty="0" err="1" smtClean="0"/>
              <a:t>masing-masing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</a:t>
            </a:r>
            <a:r>
              <a:rPr lang="en-US" sz="1200" dirty="0" err="1" smtClean="0"/>
              <a:t>peluang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sama</a:t>
            </a:r>
            <a:r>
              <a:rPr lang="en-US" sz="1200" i="1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BBE2-C53C-41BC-990F-187094A43E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6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BBE2-C53C-41BC-990F-187094A43E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4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9697-63BE-4451-9105-F7AD03671CDA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7DB2-9C83-463C-9510-F235DB08FD3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354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15F5-5AE9-4299-91B1-E0A68317DD89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1E7A-4134-4D71-A0C8-6CDD11F1751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75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9A57-E5F3-4A56-80BF-7CB47F2D3C64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50FF-0484-49D4-B475-97F575828A8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9248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7B51-8C3C-48ED-A6FD-31C974D929A9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7950-07EC-45CE-839D-7BD9C4A53F1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62508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DB7DB-27FB-44C6-BE4A-6AC09AEB64AD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1EB3-D217-49ED-82B4-233AE91C0DD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755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76E9-A968-408A-AD2F-B24406879A45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12B1-DC2B-49F8-9083-CD09DF245AD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161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8C81-0C58-4714-8C8A-FC2C69E8B336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F09E-02A2-436B-B80B-48C519921A4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147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A3EC-2DA7-4781-A3BC-ACA9BAD2E5B8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5354-6C0F-4DE1-A259-B68167C51AB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456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5894-CDB3-4452-93AA-26574631BE7A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50F4-7911-41BE-9CCF-FCBE038652C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6302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38593FF-C5E0-4CE9-A79E-3A9C8F5D518B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19D3B5-FF9C-4055-ACFE-393AFCA0929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9989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BDBF-59FD-47DA-BE50-B9ACA743C60A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1966-A9D4-4E2A-AF2D-D3250A478AE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249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779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219201"/>
            <a:ext cx="75438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558112-0B7B-4594-BAB7-4D61A3C71ADE}" type="datetimeFigureOut">
              <a:rPr lang="en-US"/>
              <a:pPr>
                <a:defRPr/>
              </a:pPr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4E8D49-7445-44D3-A536-A5AA3FB7966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834231" y="1143000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 err="1"/>
              <a:t>Dasar</a:t>
            </a:r>
            <a:r>
              <a:rPr lang="en-US" sz="5400" b="1" dirty="0"/>
              <a:t> </a:t>
            </a:r>
            <a:r>
              <a:rPr lang="en-US" sz="5400" b="1" dirty="0" err="1"/>
              <a:t>Statistik</a:t>
            </a:r>
            <a:r>
              <a:rPr lang="en-US" sz="5400" b="1" dirty="0"/>
              <a:t> </a:t>
            </a:r>
            <a:r>
              <a:rPr lang="en-US" sz="5400" b="1" dirty="0" err="1"/>
              <a:t>untuk</a:t>
            </a:r>
            <a:r>
              <a:rPr lang="en-US" sz="5400" b="1" dirty="0"/>
              <a:t> </a:t>
            </a:r>
            <a:r>
              <a:rPr lang="en-US" sz="5400" b="1" dirty="0" err="1"/>
              <a:t>Pemodelan</a:t>
            </a:r>
            <a:r>
              <a:rPr lang="en-US" sz="5400" b="1" dirty="0"/>
              <a:t> </a:t>
            </a:r>
            <a:r>
              <a:rPr lang="en-US" sz="5400" b="1" dirty="0" err="1"/>
              <a:t>dan</a:t>
            </a:r>
            <a:r>
              <a:rPr lang="en-US" sz="5400" b="1" dirty="0"/>
              <a:t> </a:t>
            </a:r>
            <a:r>
              <a:rPr lang="en-US" sz="5400" b="1" dirty="0" err="1"/>
              <a:t>Simulasi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Pertemuan</a:t>
            </a:r>
            <a:r>
              <a:rPr lang="en-US" dirty="0" smtClean="0"/>
              <a:t> ke-3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635875" cy="388619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distribusi</a:t>
            </a:r>
            <a:r>
              <a:rPr lang="en-US" sz="1800" dirty="0"/>
              <a:t> </a:t>
            </a:r>
            <a:r>
              <a:rPr lang="en-US" sz="1800" dirty="0" err="1"/>
              <a:t>kumulatif</a:t>
            </a:r>
            <a:r>
              <a:rPr lang="en-US" sz="1800" dirty="0"/>
              <a:t> </a:t>
            </a:r>
            <a:r>
              <a:rPr lang="en-US" sz="1800" dirty="0" err="1"/>
              <a:t>dicari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persatu</a:t>
            </a:r>
            <a:r>
              <a:rPr lang="en-US" sz="1800" dirty="0"/>
              <a:t>.</a:t>
            </a:r>
          </a:p>
          <a:p>
            <a:pPr>
              <a:spcBef>
                <a:spcPts val="0"/>
              </a:spcBef>
            </a:pPr>
            <a:r>
              <a:rPr lang="en-US" sz="1800" b="1" dirty="0" err="1"/>
              <a:t>Untuk</a:t>
            </a:r>
            <a:r>
              <a:rPr lang="en-US" sz="1800" b="1" dirty="0"/>
              <a:t> F(0)</a:t>
            </a:r>
            <a:r>
              <a:rPr lang="en-US" sz="1800" dirty="0"/>
              <a:t>,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dihitung</a:t>
            </a:r>
            <a:r>
              <a:rPr lang="en-US" sz="1800" dirty="0"/>
              <a:t> </a:t>
            </a:r>
            <a:r>
              <a:rPr lang="en-US" sz="1800" dirty="0" err="1"/>
              <a:t>berapa</a:t>
            </a:r>
            <a:r>
              <a:rPr lang="en-US" sz="1800" dirty="0"/>
              <a:t> </a:t>
            </a:r>
            <a:r>
              <a:rPr lang="en-US" sz="1800" dirty="0" err="1"/>
              <a:t>jumlahan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x &lt; 0.</a:t>
            </a:r>
          </a:p>
          <a:p>
            <a:pPr>
              <a:spcBef>
                <a:spcPts val="0"/>
              </a:spcBef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f(x) = f(0G) = p(0G) = ¼</a:t>
            </a:r>
          </a:p>
          <a:p>
            <a:pPr>
              <a:spcBef>
                <a:spcPts val="0"/>
              </a:spcBef>
            </a:pPr>
            <a:endParaRPr lang="en-US" sz="1800" b="1" dirty="0" smtClean="0"/>
          </a:p>
          <a:p>
            <a:pPr>
              <a:spcBef>
                <a:spcPts val="0"/>
              </a:spcBef>
            </a:pP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/>
              <a:t>F(1)</a:t>
            </a:r>
            <a:r>
              <a:rPr lang="en-US" sz="1800" dirty="0"/>
              <a:t>,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dihitung</a:t>
            </a:r>
            <a:r>
              <a:rPr lang="en-US" sz="1800" dirty="0"/>
              <a:t> </a:t>
            </a:r>
            <a:r>
              <a:rPr lang="en-US" sz="1800" dirty="0" err="1"/>
              <a:t>berapa</a:t>
            </a:r>
            <a:r>
              <a:rPr lang="en-US" sz="1800" dirty="0"/>
              <a:t> </a:t>
            </a:r>
            <a:r>
              <a:rPr lang="en-US" sz="1800" dirty="0" err="1"/>
              <a:t>jumlahan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x &lt; 1.</a:t>
            </a:r>
          </a:p>
          <a:p>
            <a:pPr>
              <a:spcBef>
                <a:spcPts val="0"/>
              </a:spcBef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f(0) + f(1) = f(0G) + f(1G) = ¼ + ½ = ¾</a:t>
            </a:r>
          </a:p>
          <a:p>
            <a:pPr>
              <a:spcBef>
                <a:spcPts val="0"/>
              </a:spcBef>
            </a:pPr>
            <a:endParaRPr lang="en-US" sz="1800" b="1" dirty="0" smtClean="0"/>
          </a:p>
          <a:p>
            <a:pPr>
              <a:spcBef>
                <a:spcPts val="0"/>
              </a:spcBef>
            </a:pP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/>
              <a:t>F(2)</a:t>
            </a:r>
            <a:r>
              <a:rPr lang="en-US" sz="1800" dirty="0"/>
              <a:t>, </a:t>
            </a:r>
            <a:r>
              <a:rPr lang="en-US" sz="1800" dirty="0" err="1"/>
              <a:t>berarti</a:t>
            </a:r>
            <a:r>
              <a:rPr lang="en-US" sz="1800" dirty="0"/>
              <a:t> </a:t>
            </a:r>
            <a:r>
              <a:rPr lang="en-US" sz="1800" dirty="0" err="1"/>
              <a:t>dihitung</a:t>
            </a:r>
            <a:r>
              <a:rPr lang="en-US" sz="1800" dirty="0"/>
              <a:t> </a:t>
            </a:r>
            <a:r>
              <a:rPr lang="en-US" sz="1800" dirty="0" err="1"/>
              <a:t>berapa</a:t>
            </a:r>
            <a:r>
              <a:rPr lang="en-US" sz="1800" dirty="0"/>
              <a:t> </a:t>
            </a:r>
            <a:r>
              <a:rPr lang="en-US" sz="1800" dirty="0" err="1"/>
              <a:t>jumlahan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x &lt; 2.</a:t>
            </a:r>
          </a:p>
          <a:p>
            <a:pPr>
              <a:spcBef>
                <a:spcPts val="0"/>
              </a:spcBef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f(0) + f(1) = f(0G) + f(1G) + f(2G) = ¼ + ½ + ¼ = 1</a:t>
            </a:r>
          </a:p>
          <a:p>
            <a:pPr>
              <a:spcBef>
                <a:spcPts val="0"/>
              </a:spcBef>
            </a:pPr>
            <a:r>
              <a:rPr lang="en-US" sz="1800" dirty="0" err="1"/>
              <a:t>Grafik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f(x) </a:t>
            </a:r>
            <a:r>
              <a:rPr lang="en-US" sz="1800" dirty="0" err="1"/>
              <a:t>dan</a:t>
            </a:r>
            <a:r>
              <a:rPr lang="en-US" sz="1800" dirty="0"/>
              <a:t> F(x)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…</a:t>
            </a:r>
            <a:endParaRPr lang="en-US" sz="18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35923"/>
            <a:ext cx="5562600" cy="270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7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254875" cy="22097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88925" indent="-288925">
              <a:buFont typeface="Arial" pitchFamily="34" charset="0"/>
              <a:buChar char="•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Cumulative </a:t>
            </a:r>
            <a:r>
              <a:rPr lang="en-US" dirty="0"/>
              <a:t>Density Function (CDF)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menjumlahkan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/>
              <a:t>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p(</a:t>
            </a:r>
            <a:r>
              <a:rPr lang="en-US" dirty="0" err="1" smtClean="0"/>
              <a:t>X</a:t>
            </a:r>
            <a:r>
              <a:rPr lang="en-US" dirty="0" err="1"/>
              <a:t>≤xi</a:t>
            </a:r>
            <a:r>
              <a:rPr lang="en-US" dirty="0" smtClean="0"/>
              <a:t>)</a:t>
            </a:r>
          </a:p>
          <a:p>
            <a:pPr marL="288925" indent="-288925">
              <a:buFont typeface="Arial" pitchFamily="34" charset="0"/>
              <a:buChar char="•"/>
            </a:pPr>
            <a:r>
              <a:rPr lang="en-US" dirty="0" err="1" smtClean="0"/>
              <a:t>Bila</a:t>
            </a:r>
            <a:r>
              <a:rPr lang="en-US" dirty="0" smtClean="0"/>
              <a:t> X</a:t>
            </a:r>
            <a:r>
              <a:rPr lang="en-US" dirty="0"/>
              <a:t>={x1, x2, x3, …, </a:t>
            </a:r>
            <a:r>
              <a:rPr lang="en-US" dirty="0" err="1"/>
              <a:t>xn</a:t>
            </a:r>
            <a:r>
              <a:rPr lang="en-US" dirty="0"/>
              <a:t>},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X=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P(X</a:t>
            </a:r>
            <a:r>
              <a:rPr lang="en-US" u="sng" dirty="0" smtClean="0"/>
              <a:t>&lt;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 = p(x</a:t>
            </a:r>
            <a:r>
              <a:rPr lang="en-US" baseline="-25000" dirty="0" smtClean="0"/>
              <a:t>1</a:t>
            </a:r>
            <a:r>
              <a:rPr lang="en-US" dirty="0" smtClean="0"/>
              <a:t>)+p(X</a:t>
            </a:r>
            <a:r>
              <a:rPr lang="en-US" baseline="-25000" dirty="0" smtClean="0"/>
              <a:t>2</a:t>
            </a:r>
            <a:r>
              <a:rPr lang="en-US" dirty="0" smtClean="0"/>
              <a:t>)+…+p(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Kepadatan</a:t>
            </a:r>
            <a:r>
              <a:rPr lang="en-US" sz="3200" dirty="0" smtClean="0"/>
              <a:t> </a:t>
            </a:r>
            <a:r>
              <a:rPr lang="en-US" sz="3200" dirty="0" err="1" smtClean="0"/>
              <a:t>Kumulatif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911766"/>
              </p:ext>
            </p:extLst>
          </p:nvPr>
        </p:nvGraphicFramePr>
        <p:xfrm>
          <a:off x="1295400" y="3505200"/>
          <a:ext cx="6172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719"/>
                <a:gridCol w="1130681"/>
                <a:gridCol w="1676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9/12   = 0.76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1/12   = 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0.76 + 0.08    = 0.84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1/12   = 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0.84 + 0.08    = 0.92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1/12   = 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0.92 + 0.08    = 1.00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7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254875" cy="38099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survey </a:t>
            </a:r>
            <a:r>
              <a:rPr lang="en-US" dirty="0" err="1" smtClean="0"/>
              <a:t>terhadap</a:t>
            </a:r>
            <a:r>
              <a:rPr lang="en-US" dirty="0" smtClean="0"/>
              <a:t> 20 orang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/>
              <a:t>.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TV </a:t>
            </a:r>
            <a:r>
              <a:rPr lang="en-US" dirty="0"/>
              <a:t>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ditonton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acara-acara</a:t>
            </a:r>
            <a:r>
              <a:rPr lang="en-US" dirty="0" smtClean="0"/>
              <a:t> TV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Olahraga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(2</a:t>
            </a:r>
            <a:r>
              <a:rPr lang="en-US" dirty="0" smtClean="0"/>
              <a:t>) Info </a:t>
            </a:r>
            <a:r>
              <a:rPr lang="en-US" dirty="0" err="1"/>
              <a:t>Selebriti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(3</a:t>
            </a:r>
            <a:r>
              <a:rPr lang="en-US" dirty="0" smtClean="0"/>
              <a:t>) </a:t>
            </a:r>
            <a:r>
              <a:rPr lang="en-US" dirty="0" err="1" smtClean="0"/>
              <a:t>Berita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(4</a:t>
            </a:r>
            <a:r>
              <a:rPr lang="en-US" dirty="0" smtClean="0"/>
              <a:t>) </a:t>
            </a:r>
            <a:r>
              <a:rPr lang="en-US" dirty="0" err="1" smtClean="0"/>
              <a:t>Horor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Misteri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(5</a:t>
            </a:r>
            <a:r>
              <a:rPr lang="en-US" dirty="0" smtClean="0"/>
              <a:t>) Film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(6</a:t>
            </a:r>
            <a:r>
              <a:rPr lang="en-US" dirty="0" smtClean="0"/>
              <a:t>) Film </a:t>
            </a:r>
            <a:r>
              <a:rPr lang="en-US" dirty="0" err="1"/>
              <a:t>Kartun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</a:t>
            </a:r>
            <a:r>
              <a:rPr lang="en-US" dirty="0" smtClean="0"/>
              <a:t>7) </a:t>
            </a:r>
            <a:r>
              <a:rPr lang="en-US" dirty="0" err="1" smtClean="0"/>
              <a:t>Komedi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(8</a:t>
            </a:r>
            <a:r>
              <a:rPr lang="en-US" dirty="0" smtClean="0"/>
              <a:t>) </a:t>
            </a:r>
            <a:r>
              <a:rPr lang="en-US" dirty="0" err="1" smtClean="0"/>
              <a:t>Sinetron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r>
              <a:rPr lang="en-US" b="1" dirty="0" err="1" smtClean="0"/>
              <a:t>Buatlah</a:t>
            </a:r>
            <a:r>
              <a:rPr lang="en-US" b="1" dirty="0" smtClean="0"/>
              <a:t> Histogram, </a:t>
            </a:r>
            <a:r>
              <a:rPr lang="en-US" b="1" dirty="0" err="1" smtClean="0"/>
              <a:t>tabel</a:t>
            </a:r>
            <a:r>
              <a:rPr lang="en-US" b="1" dirty="0" smtClean="0"/>
              <a:t> PDF </a:t>
            </a:r>
            <a:r>
              <a:rPr lang="en-US" b="1" dirty="0" err="1" smtClean="0"/>
              <a:t>dan</a:t>
            </a:r>
            <a:r>
              <a:rPr lang="en-US" b="1" dirty="0" smtClean="0"/>
              <a:t> CDF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survey </a:t>
            </a:r>
            <a:r>
              <a:rPr lang="en-US" b="1" dirty="0" err="1"/>
              <a:t>tersebut</a:t>
            </a:r>
            <a:r>
              <a:rPr lang="en-US" b="1" dirty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lupa</a:t>
            </a:r>
            <a:r>
              <a:rPr lang="en-US" b="1" dirty="0" smtClean="0"/>
              <a:t> </a:t>
            </a:r>
            <a:r>
              <a:rPr lang="en-US" b="1" dirty="0" err="1" smtClean="0"/>
              <a:t>sebutkan</a:t>
            </a:r>
            <a:r>
              <a:rPr lang="en-US" b="1" dirty="0" smtClean="0"/>
              <a:t> </a:t>
            </a:r>
            <a:r>
              <a:rPr lang="en-US" b="1" dirty="0" err="1" smtClean="0"/>
              <a:t>segmen</a:t>
            </a:r>
            <a:r>
              <a:rPr lang="en-US" b="1" dirty="0" smtClean="0"/>
              <a:t> </a:t>
            </a:r>
            <a:r>
              <a:rPr lang="en-US" b="1" dirty="0" err="1" smtClean="0"/>
              <a:t>mahasiswa</a:t>
            </a:r>
            <a:r>
              <a:rPr lang="en-US" b="1" dirty="0" smtClean="0"/>
              <a:t> yang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pilih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kelamin</a:t>
            </a:r>
            <a:r>
              <a:rPr lang="en-US" b="1" dirty="0" smtClean="0"/>
              <a:t> (</a:t>
            </a:r>
            <a:r>
              <a:rPr lang="en-US" b="1" dirty="0" err="1" smtClean="0"/>
              <a:t>berapa</a:t>
            </a:r>
            <a:r>
              <a:rPr lang="en-US" b="1" dirty="0" smtClean="0"/>
              <a:t> laki2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/>
              <a:t>).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Soal</a:t>
            </a:r>
            <a:r>
              <a:rPr lang="en-US" sz="3200" b="1" dirty="0" smtClean="0"/>
              <a:t> 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11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635875" cy="3886199"/>
          </a:xfrm>
        </p:spPr>
        <p:txBody>
          <a:bodyPr/>
          <a:lstStyle/>
          <a:p>
            <a:endParaRPr lang="en-US" sz="2400" b="1" dirty="0" smtClean="0"/>
          </a:p>
          <a:p>
            <a:r>
              <a:rPr lang="en-US" sz="2400" b="1" dirty="0" err="1" smtClean="0"/>
              <a:t>Soal</a:t>
            </a:r>
            <a:r>
              <a:rPr lang="en-US" sz="2400" b="1" dirty="0" smtClean="0"/>
              <a:t> </a:t>
            </a:r>
            <a:r>
              <a:rPr lang="en-US" sz="2400" b="1" dirty="0"/>
              <a:t>3</a:t>
            </a:r>
            <a:r>
              <a:rPr lang="en-US" sz="2400" b="1" dirty="0" smtClean="0"/>
              <a:t>:</a:t>
            </a:r>
          </a:p>
          <a:p>
            <a:r>
              <a:rPr lang="fi-FI" sz="2400" dirty="0" smtClean="0"/>
              <a:t>Pada </a:t>
            </a:r>
            <a:r>
              <a:rPr lang="fi-FI" sz="2400" dirty="0"/>
              <a:t>kasus pelemparan 3 koin secara bersamaan maka </a:t>
            </a:r>
            <a:r>
              <a:rPr lang="fi-FI" sz="2400" dirty="0" smtClean="0"/>
              <a:t>kemungkinan </a:t>
            </a:r>
            <a:r>
              <a:rPr lang="en-US" sz="2400" dirty="0" smtClean="0"/>
              <a:t>yang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3G 0A, 2G 1A, 1G 2A, </a:t>
            </a:r>
            <a:r>
              <a:rPr lang="en-US" sz="2400" dirty="0" err="1"/>
              <a:t>dan</a:t>
            </a:r>
            <a:r>
              <a:rPr lang="en-US" sz="2400" dirty="0"/>
              <a:t> 0G3A.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 smtClean="0"/>
              <a:t>masingmasing</a:t>
            </a:r>
            <a:r>
              <a:rPr lang="en-US" sz="2400" dirty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: p(3G) = 1/8, p(2G) = 3/8, p(1G</a:t>
            </a:r>
            <a:r>
              <a:rPr lang="en-US" sz="2400" dirty="0" smtClean="0"/>
              <a:t>) =</a:t>
            </a:r>
            <a:r>
              <a:rPr lang="en-US" sz="2400" dirty="0"/>
              <a:t>3/8, p(0G) = 1/8.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berikan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 smtClean="0"/>
              <a:t>fungsi</a:t>
            </a:r>
            <a:r>
              <a:rPr lang="en-US" sz="2400" dirty="0"/>
              <a:t> </a:t>
            </a:r>
            <a:r>
              <a:rPr lang="en-US" sz="2400" dirty="0" err="1" smtClean="0"/>
              <a:t>kerapatan</a:t>
            </a:r>
            <a:r>
              <a:rPr lang="en-US" sz="2400" dirty="0" smtClean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kumulatif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453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4. </a:t>
            </a:r>
            <a:r>
              <a:rPr lang="en-US" b="1" dirty="0" err="1"/>
              <a:t>Ekspektasi</a:t>
            </a:r>
            <a:r>
              <a:rPr lang="en-US" b="1" dirty="0"/>
              <a:t> </a:t>
            </a:r>
            <a:r>
              <a:rPr lang="en-US" b="1" dirty="0" err="1"/>
              <a:t>Matematika</a:t>
            </a: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Yang </a:t>
            </a:r>
            <a:r>
              <a:rPr lang="en-US" sz="1800" dirty="0" err="1"/>
              <a:t>seringkali</a:t>
            </a:r>
            <a:r>
              <a:rPr lang="en-US" sz="1800" dirty="0"/>
              <a:t> </a:t>
            </a:r>
            <a:r>
              <a:rPr lang="en-US" sz="1800" dirty="0" err="1"/>
              <a:t>dibicarakan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u="sng" dirty="0" err="1"/>
              <a:t>Ekspektasi</a:t>
            </a:r>
            <a:r>
              <a:rPr lang="en-US" sz="1800" b="1" u="sng" dirty="0"/>
              <a:t> </a:t>
            </a:r>
            <a:r>
              <a:rPr lang="en-US" sz="1800" b="1" u="sng" dirty="0" err="1"/>
              <a:t>Pertama</a:t>
            </a:r>
            <a:r>
              <a:rPr lang="en-US" sz="1800" b="1" u="sng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•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pemusatan</a:t>
            </a:r>
            <a:r>
              <a:rPr lang="en-US" sz="1800" dirty="0"/>
              <a:t> data, yang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yang </a:t>
            </a:r>
            <a:r>
              <a:rPr lang="en-US" sz="1800" dirty="0" err="1"/>
              <a:t>mewakili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keseluruhan</a:t>
            </a:r>
            <a:r>
              <a:rPr lang="en-US" sz="1800" dirty="0"/>
              <a:t> data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• Ada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mewakilinya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mean, median </a:t>
            </a:r>
            <a:r>
              <a:rPr lang="en-US" sz="1800" dirty="0" err="1"/>
              <a:t>dan</a:t>
            </a:r>
            <a:r>
              <a:rPr lang="en-US" sz="1800" dirty="0"/>
              <a:t> modus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 smtClean="0"/>
              <a:t>Ekspektasi</a:t>
            </a:r>
            <a:r>
              <a:rPr lang="en-US" sz="1800" b="1" dirty="0" smtClean="0"/>
              <a:t> </a:t>
            </a:r>
            <a:r>
              <a:rPr lang="en-US" sz="1800" b="1" dirty="0" err="1"/>
              <a:t>Kedua</a:t>
            </a:r>
            <a:r>
              <a:rPr lang="en-US" sz="1800" b="1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•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penyebaran</a:t>
            </a:r>
            <a:r>
              <a:rPr lang="en-US" sz="1800" dirty="0"/>
              <a:t> data, yang </a:t>
            </a:r>
            <a:r>
              <a:rPr lang="en-US" sz="1800" dirty="0" err="1"/>
              <a:t>menyatakan</a:t>
            </a:r>
            <a:r>
              <a:rPr lang="en-US" sz="1800" dirty="0"/>
              <a:t> </a:t>
            </a:r>
            <a:r>
              <a:rPr lang="en-US" sz="1800" dirty="0" err="1"/>
              <a:t>rentang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data yang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miliki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• Ada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mewakilinya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varians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standar</a:t>
            </a:r>
            <a:r>
              <a:rPr lang="en-US" sz="1800" dirty="0"/>
              <a:t> </a:t>
            </a:r>
            <a:r>
              <a:rPr lang="en-US" sz="1800" dirty="0" err="1" smtClean="0"/>
              <a:t>deviasi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17907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486400"/>
            <a:ext cx="21526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9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Mean (rata-rata</a:t>
            </a:r>
            <a:r>
              <a:rPr lang="en-US" sz="1800" b="1" dirty="0" smtClean="0"/>
              <a:t>)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E(x)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sejumlah</a:t>
            </a:r>
            <a:r>
              <a:rPr lang="en-US" sz="1800" dirty="0"/>
              <a:t> N </a:t>
            </a:r>
            <a:r>
              <a:rPr lang="en-US" sz="1800" dirty="0" err="1"/>
              <a:t>nilai</a:t>
            </a:r>
            <a:r>
              <a:rPr lang="en-US" sz="1800" dirty="0"/>
              <a:t> data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l-GR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Medan </a:t>
            </a:r>
            <a:r>
              <a:rPr lang="en-US" sz="1800" b="1" dirty="0"/>
              <a:t>(</a:t>
            </a:r>
            <a:r>
              <a:rPr lang="en-US" sz="1800" b="1" dirty="0" err="1"/>
              <a:t>nilai</a:t>
            </a:r>
            <a:r>
              <a:rPr lang="en-US" sz="1800" b="1" dirty="0"/>
              <a:t> </a:t>
            </a:r>
            <a:r>
              <a:rPr lang="en-US" sz="1800" b="1" dirty="0" err="1"/>
              <a:t>tengah</a:t>
            </a:r>
            <a:r>
              <a:rPr lang="en-US" sz="1800" b="1" dirty="0"/>
              <a:t>)</a:t>
            </a:r>
            <a:r>
              <a:rPr lang="en-US" sz="1800" dirty="0"/>
              <a:t>􀃆 P(X&lt;x) = 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sejumlah</a:t>
            </a:r>
            <a:r>
              <a:rPr lang="en-US" sz="1800" dirty="0"/>
              <a:t> N </a:t>
            </a:r>
            <a:r>
              <a:rPr lang="en-US" sz="1800" dirty="0" err="1"/>
              <a:t>nilai</a:t>
            </a:r>
            <a:r>
              <a:rPr lang="en-US" sz="1800" dirty="0"/>
              <a:t> data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tengah</a:t>
            </a:r>
            <a:r>
              <a:rPr lang="en-US" sz="1800" dirty="0"/>
              <a:t> yang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seluruh</a:t>
            </a:r>
            <a:r>
              <a:rPr lang="en-US" sz="1800" dirty="0"/>
              <a:t> data yang </a:t>
            </a:r>
            <a:r>
              <a:rPr lang="en-US" sz="1800" dirty="0" err="1"/>
              <a:t>ada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Modus</a:t>
            </a: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sejumlah</a:t>
            </a:r>
            <a:r>
              <a:rPr lang="en-US" sz="1800" dirty="0"/>
              <a:t> N </a:t>
            </a:r>
            <a:r>
              <a:rPr lang="en-US" sz="1800" dirty="0" err="1"/>
              <a:t>nilai</a:t>
            </a:r>
            <a:r>
              <a:rPr lang="en-US" sz="1800" dirty="0"/>
              <a:t> data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mana</a:t>
            </a:r>
            <a:r>
              <a:rPr lang="en-US" sz="1800" dirty="0"/>
              <a:t> yang paling </a:t>
            </a:r>
            <a:r>
              <a:rPr lang="en-US" sz="1800" dirty="0" err="1"/>
              <a:t>sering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muncul</a:t>
            </a:r>
            <a:r>
              <a:rPr lang="en-US" sz="1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</a:t>
            </a:r>
            <a:r>
              <a:rPr lang="en-US" sz="1800" b="1" dirty="0"/>
              <a:t>2: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Dari 15 </a:t>
            </a:r>
            <a:r>
              <a:rPr lang="en-US" sz="1800" dirty="0" err="1"/>
              <a:t>keluarga</a:t>
            </a:r>
            <a:r>
              <a:rPr lang="en-US" sz="1800" dirty="0"/>
              <a:t> yang </a:t>
            </a:r>
            <a:r>
              <a:rPr lang="en-US" sz="1800" dirty="0" err="1"/>
              <a:t>tinggal</a:t>
            </a:r>
            <a:r>
              <a:rPr lang="en-US" sz="1800" dirty="0"/>
              <a:t> di RT1/RW2 </a:t>
            </a:r>
            <a:r>
              <a:rPr lang="en-US" sz="1800" dirty="0" err="1"/>
              <a:t>Gebang</a:t>
            </a:r>
            <a:r>
              <a:rPr lang="en-US" sz="1800" dirty="0"/>
              <a:t> </a:t>
            </a:r>
            <a:r>
              <a:rPr lang="en-US" sz="1800" dirty="0" err="1"/>
              <a:t>Lor</a:t>
            </a:r>
            <a:r>
              <a:rPr lang="en-US" sz="1800" dirty="0"/>
              <a:t>,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anak</a:t>
            </a:r>
            <a:r>
              <a:rPr lang="en-US" sz="1800" dirty="0"/>
              <a:t> yang </a:t>
            </a:r>
            <a:r>
              <a:rPr lang="en-US" sz="1800" dirty="0" err="1"/>
              <a:t>mereka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miliki</a:t>
            </a:r>
            <a:r>
              <a:rPr lang="en-US" sz="1800" dirty="0"/>
              <a:t> </a:t>
            </a:r>
            <a:r>
              <a:rPr lang="en-US" sz="1800" dirty="0" err="1"/>
              <a:t>berbeda-beda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: 5,6,7,4,5,4,1,2,10,3,5,1,5,6,11.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Dari data </a:t>
            </a:r>
            <a:r>
              <a:rPr lang="en-US" sz="1800" dirty="0" err="1"/>
              <a:t>tersebut</a:t>
            </a:r>
            <a:r>
              <a:rPr lang="en-US" sz="1800" dirty="0"/>
              <a:t>, </a:t>
            </a:r>
            <a:r>
              <a:rPr lang="en-US" sz="1800" dirty="0" err="1"/>
              <a:t>coba</a:t>
            </a:r>
            <a:r>
              <a:rPr lang="en-US" sz="1800" dirty="0"/>
              <a:t>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cari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mean, median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modusnya</a:t>
            </a:r>
            <a:r>
              <a:rPr lang="en-US" sz="18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err="1"/>
              <a:t>Ekspektasi</a:t>
            </a:r>
            <a:r>
              <a:rPr lang="en-US" sz="3200" b="1" dirty="0"/>
              <a:t> </a:t>
            </a:r>
            <a:r>
              <a:rPr lang="en-US" sz="3200" b="1" dirty="0" err="1"/>
              <a:t>Pertama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1371600"/>
            <a:ext cx="17240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7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3825875" cy="990599"/>
          </a:xfrm>
        </p:spPr>
        <p:txBody>
          <a:bodyPr/>
          <a:lstStyle/>
          <a:p>
            <a:r>
              <a:rPr lang="en-US" sz="1800" dirty="0"/>
              <a:t>Dari data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buat</a:t>
            </a:r>
            <a:endParaRPr lang="en-US" sz="1800" dirty="0"/>
          </a:p>
          <a:p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tabel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err="1"/>
              <a:t>Penyelesaian</a:t>
            </a:r>
            <a:r>
              <a:rPr lang="en-US" sz="3200" b="1" dirty="0"/>
              <a:t>: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351249"/>
              </p:ext>
            </p:extLst>
          </p:nvPr>
        </p:nvGraphicFramePr>
        <p:xfrm>
          <a:off x="990600" y="2133600"/>
          <a:ext cx="22098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err="1" smtClean="0"/>
                        <a:t>Nilai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err="1" smtClean="0"/>
                        <a:t>Muncul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752600"/>
            <a:ext cx="4572000" cy="38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• </a:t>
            </a:r>
            <a:r>
              <a:rPr lang="en-US" sz="1800" b="1" dirty="0"/>
              <a:t>Mean: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x_rat</a:t>
            </a:r>
            <a:r>
              <a:rPr lang="en-US" sz="1800" dirty="0"/>
              <a:t> </a:t>
            </a:r>
            <a:r>
              <a:rPr lang="en-US" sz="1800" dirty="0" smtClean="0"/>
              <a:t>	= </a:t>
            </a:r>
            <a:r>
              <a:rPr lang="en-US" sz="1800" dirty="0"/>
              <a:t>(1/15)(5 + 6 + 7 +….+ 6 + </a:t>
            </a:r>
            <a:r>
              <a:rPr lang="en-US" sz="1800" dirty="0" smtClean="0"/>
              <a:t>11)</a:t>
            </a:r>
          </a:p>
          <a:p>
            <a:pPr marL="20002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/>
              <a:t>	= 75/15 = 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• </a:t>
            </a:r>
            <a:r>
              <a:rPr lang="en-US" sz="1800" b="1" dirty="0"/>
              <a:t>Median: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(</a:t>
            </a:r>
            <a:r>
              <a:rPr lang="en-US" sz="1800" dirty="0" err="1"/>
              <a:t>x_max</a:t>
            </a:r>
            <a:r>
              <a:rPr lang="en-US" sz="1800" dirty="0"/>
              <a:t> - </a:t>
            </a:r>
            <a:r>
              <a:rPr lang="en-US" sz="1800" dirty="0" err="1"/>
              <a:t>x_min</a:t>
            </a:r>
            <a:r>
              <a:rPr lang="en-US" sz="1800" dirty="0"/>
              <a:t>)/2 =(11-1)/2 = 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• </a:t>
            </a:r>
            <a:r>
              <a:rPr lang="en-US" sz="1800" b="1" dirty="0"/>
              <a:t>Modus: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yang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muncul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angka</a:t>
            </a:r>
            <a:r>
              <a:rPr lang="en-US" sz="1800" dirty="0"/>
              <a:t> 5 </a:t>
            </a:r>
            <a:r>
              <a:rPr lang="en-US" sz="1800" dirty="0" err="1"/>
              <a:t>sebanyak</a:t>
            </a:r>
            <a:r>
              <a:rPr lang="en-US" sz="1800" dirty="0"/>
              <a:t> 4 kali.</a:t>
            </a:r>
          </a:p>
        </p:txBody>
      </p:sp>
    </p:spTree>
    <p:extLst>
      <p:ext uri="{BB962C8B-B14F-4D97-AF65-F5344CB8AC3E}">
        <p14:creationId xmlns:p14="http://schemas.microsoft.com/office/powerpoint/2010/main" val="40619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b="1" dirty="0" err="1"/>
              <a:t>Soal</a:t>
            </a:r>
            <a:r>
              <a:rPr lang="en-US" b="1" dirty="0"/>
              <a:t> 4</a:t>
            </a:r>
            <a:r>
              <a:rPr lang="en-US" b="1" dirty="0" smtClean="0"/>
              <a:t>:</a:t>
            </a:r>
          </a:p>
          <a:p>
            <a:pPr algn="just">
              <a:spcBef>
                <a:spcPts val="0"/>
              </a:spcBef>
            </a:pPr>
            <a:endParaRPr lang="en-US" b="1" dirty="0"/>
          </a:p>
          <a:p>
            <a:pPr algn="just">
              <a:spcBef>
                <a:spcPts val="0"/>
              </a:spcBef>
            </a:pPr>
            <a:r>
              <a:rPr lang="en-US" dirty="0"/>
              <a:t>Data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 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S1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Desa-1: 10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Desa-2: 5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Desa-1: 4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Desa-2: 19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Desa-1: 2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Desa-2: 10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Desa-1: 2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Desa-2: 5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Desa-1: 5 orang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Desa-2: 2 </a:t>
            </a:r>
            <a:r>
              <a:rPr lang="en-US" dirty="0" smtClean="0"/>
              <a:t>orang</a:t>
            </a:r>
          </a:p>
          <a:p>
            <a:pPr algn="just">
              <a:spcBef>
                <a:spcPts val="0"/>
              </a:spcBef>
            </a:pPr>
            <a:endParaRPr lang="en-US" dirty="0"/>
          </a:p>
          <a:p>
            <a:pPr algn="just">
              <a:spcBef>
                <a:spcPts val="0"/>
              </a:spcBef>
            </a:pPr>
            <a:r>
              <a:rPr lang="it-IT" dirty="0"/>
              <a:t>Dari data tersebut, coba anda cari nilai mean, median dan modus tentang jumlah lulusan </a:t>
            </a:r>
            <a:r>
              <a:rPr lang="it-IT" dirty="0" smtClean="0"/>
              <a:t>S1 </a:t>
            </a:r>
            <a:r>
              <a:rPr lang="en-US" dirty="0" smtClean="0"/>
              <a:t>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desa-desa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Varians</a:t>
            </a:r>
            <a:r>
              <a:rPr lang="en-US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v-SE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v-SE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 smtClean="0"/>
              <a:t>Untuk </a:t>
            </a:r>
            <a:r>
              <a:rPr lang="sv-SE" dirty="0"/>
              <a:t>pemakaian pada sekumpulan data sebanyak N, maka formulasinya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3: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Dari </a:t>
            </a:r>
            <a:r>
              <a:rPr lang="en-US" dirty="0" err="1"/>
              <a:t>contoh</a:t>
            </a:r>
            <a:r>
              <a:rPr lang="en-US" dirty="0"/>
              <a:t> 2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,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deviasinya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err="1"/>
              <a:t>Ekspektasi</a:t>
            </a:r>
            <a:r>
              <a:rPr lang="en-US" sz="3200" b="1" dirty="0"/>
              <a:t> </a:t>
            </a:r>
            <a:r>
              <a:rPr lang="en-US" sz="3200" b="1" dirty="0" err="1"/>
              <a:t>Kedua</a:t>
            </a:r>
            <a:endParaRPr lang="en-US" sz="32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2133600"/>
            <a:ext cx="323765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288" y="3956632"/>
            <a:ext cx="2856470" cy="691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99" y="4648198"/>
            <a:ext cx="1102661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68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variansnya</a:t>
            </a:r>
            <a:r>
              <a:rPr lang="en-US" sz="2400" dirty="0" smtClean="0"/>
              <a:t> </a:t>
            </a:r>
            <a:r>
              <a:rPr lang="en-US" sz="2400" dirty="0" err="1"/>
              <a:t>sbb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deviasi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err="1"/>
              <a:t>Penyelesaian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 6:</a:t>
            </a:r>
            <a:endParaRPr lang="en-US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43138"/>
            <a:ext cx="7288939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5800"/>
            <a:ext cx="24661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2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Statistik</a:t>
            </a:r>
            <a:r>
              <a:rPr lang="en-US" sz="4400" b="1" dirty="0" smtClean="0"/>
              <a:t>..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523999"/>
            <a:ext cx="7543800" cy="4344989"/>
          </a:xfrm>
        </p:spPr>
        <p:txBody>
          <a:bodyPr/>
          <a:lstStyle/>
          <a:p>
            <a:r>
              <a:rPr lang="en-US" sz="2800" dirty="0"/>
              <a:t>1. </a:t>
            </a:r>
            <a:r>
              <a:rPr lang="en-US" sz="2800" dirty="0" err="1" smtClean="0"/>
              <a:t>Probabilitas</a:t>
            </a:r>
            <a:endParaRPr lang="en-US" sz="2800" dirty="0" smtClean="0"/>
          </a:p>
          <a:p>
            <a:r>
              <a:rPr lang="en-US" sz="2800" dirty="0"/>
              <a:t>2. Probability density </a:t>
            </a:r>
            <a:r>
              <a:rPr lang="en-US" sz="2800" dirty="0" smtClean="0"/>
              <a:t>function</a:t>
            </a:r>
          </a:p>
          <a:p>
            <a:r>
              <a:rPr lang="en-US" sz="2800" dirty="0"/>
              <a:t>3.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 smtClean="0"/>
              <a:t>Kumulatif</a:t>
            </a:r>
            <a:endParaRPr lang="en-US" sz="2800" dirty="0" smtClean="0"/>
          </a:p>
          <a:p>
            <a:r>
              <a:rPr lang="en-US" sz="2800" dirty="0"/>
              <a:t>4. </a:t>
            </a:r>
            <a:r>
              <a:rPr lang="en-US" sz="2800" dirty="0" err="1"/>
              <a:t>Ekspektasi</a:t>
            </a:r>
            <a:r>
              <a:rPr lang="en-US" sz="2800" dirty="0"/>
              <a:t> </a:t>
            </a:r>
            <a:r>
              <a:rPr lang="en-US" sz="2800" dirty="0" err="1" smtClean="0"/>
              <a:t>Matematika</a:t>
            </a:r>
            <a:endParaRPr lang="en-US" sz="2800" dirty="0" smtClean="0"/>
          </a:p>
          <a:p>
            <a:r>
              <a:rPr lang="en-US" sz="2800" dirty="0"/>
              <a:t>5. </a:t>
            </a:r>
            <a:r>
              <a:rPr lang="en-US" sz="2800" dirty="0" err="1"/>
              <a:t>Probabilitas</a:t>
            </a:r>
            <a:r>
              <a:rPr lang="en-US" sz="2800" dirty="0"/>
              <a:t> </a:t>
            </a:r>
            <a:r>
              <a:rPr lang="en-US" sz="2800" dirty="0" err="1" smtClean="0"/>
              <a:t>Bersyarat</a:t>
            </a:r>
            <a:endParaRPr lang="en-US" sz="2800" dirty="0" smtClean="0"/>
          </a:p>
          <a:p>
            <a:r>
              <a:rPr lang="en-US" sz="2800" dirty="0"/>
              <a:t>6. </a:t>
            </a:r>
            <a:r>
              <a:rPr lang="en-US" sz="2800" dirty="0" err="1"/>
              <a:t>Kovarians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Korelasi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83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Soal</a:t>
            </a:r>
            <a:r>
              <a:rPr lang="en-US" dirty="0"/>
              <a:t> 5</a:t>
            </a:r>
            <a:r>
              <a:rPr lang="en-US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Dari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pt-BR" dirty="0" smtClean="0"/>
              <a:t>coba </a:t>
            </a:r>
            <a:r>
              <a:rPr lang="pt-BR" dirty="0"/>
              <a:t>anda cari nilai mean, varians dan deviasi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/>
              <a:t>6: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undian</a:t>
            </a:r>
            <a:r>
              <a:rPr lang="en-US" dirty="0"/>
              <a:t> 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 01, 02, 08, 11, </a:t>
            </a:r>
            <a:r>
              <a:rPr lang="en-US" dirty="0" smtClean="0"/>
              <a:t>12, 24</a:t>
            </a:r>
            <a:r>
              <a:rPr lang="en-US" dirty="0"/>
              <a:t>, 23, 31, 33, 45, 50, 98, 00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: 0,1</a:t>
            </a:r>
            <a:r>
              <a:rPr lang="en-US" dirty="0"/>
              <a:t>% ; 0,02% ; 0,1% ; 0,02% ; 0,1% ; 0,02% ; 0,1% ; 0,02% </a:t>
            </a:r>
            <a:r>
              <a:rPr lang="en-US" dirty="0" smtClean="0"/>
              <a:t>; 0,07</a:t>
            </a:r>
            <a:r>
              <a:rPr lang="en-US" dirty="0"/>
              <a:t>% ; 0,02% ; 0,01% ; 0,01% ; 0,07% </a:t>
            </a:r>
            <a:r>
              <a:rPr lang="en-US" dirty="0" smtClean="0"/>
              <a:t>. Dari </a:t>
            </a:r>
            <a:r>
              <a:rPr lang="en-US" dirty="0"/>
              <a:t>data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mean, modus,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deviasi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(</a:t>
            </a:r>
            <a:r>
              <a:rPr lang="en-US" dirty="0" err="1"/>
              <a:t>peluang</a:t>
            </a:r>
            <a:r>
              <a:rPr lang="en-US" dirty="0"/>
              <a:t>)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/>
              <a:t>7: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dirty="0" smtClean="0"/>
              <a:t>Dari </a:t>
            </a:r>
            <a:r>
              <a:rPr lang="pt-BR" dirty="0"/>
              <a:t>beberapa soal yang telah anda selesaikan, pilih salah satu </a:t>
            </a:r>
            <a:r>
              <a:rPr lang="pt-BR" dirty="0" smtClean="0"/>
              <a:t>dan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mean,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deviasi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Matlab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menyelesaikannya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…..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err="1"/>
              <a:t>Penyelesaian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 6: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8747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5. </a:t>
            </a:r>
            <a:r>
              <a:rPr lang="en-US" b="1" dirty="0" err="1"/>
              <a:t>Probabilitas</a:t>
            </a:r>
            <a:r>
              <a:rPr lang="en-US" b="1" dirty="0"/>
              <a:t> </a:t>
            </a:r>
            <a:r>
              <a:rPr lang="en-US" b="1" dirty="0" err="1"/>
              <a:t>Bersyarat</a:t>
            </a: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keluarnya</a:t>
            </a:r>
            <a:r>
              <a:rPr lang="en-US" sz="1800" dirty="0"/>
              <a:t> A,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B.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didefinisikan</a:t>
            </a:r>
            <a:r>
              <a:rPr lang="en-US" sz="1800" dirty="0"/>
              <a:t> </a:t>
            </a:r>
            <a:r>
              <a:rPr lang="en-US" sz="1800" dirty="0" err="1" smtClean="0"/>
              <a:t>propabilitas</a:t>
            </a:r>
            <a:r>
              <a:rPr lang="en-US" sz="1800" dirty="0"/>
              <a:t> </a:t>
            </a:r>
            <a:r>
              <a:rPr lang="en-US" sz="1800" dirty="0" smtClean="0"/>
              <a:t>A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syarat</a:t>
            </a:r>
            <a:r>
              <a:rPr lang="en-US" sz="1800" dirty="0"/>
              <a:t> B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Perumusannya</a:t>
            </a:r>
            <a:r>
              <a:rPr lang="en-US" sz="1800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/>
              <a:t>Contoh</a:t>
            </a:r>
            <a:r>
              <a:rPr lang="en-US" sz="1800" b="1" dirty="0"/>
              <a:t> 4: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kenyang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/>
              <a:t>makan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 smtClean="0"/>
              <a:t>piring</a:t>
            </a:r>
            <a:r>
              <a:rPr lang="en-US" sz="1800" dirty="0" smtClean="0"/>
              <a:t>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formulasikan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/>
              <a:t>makan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B,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 smtClean="0"/>
              <a:t>makan</a:t>
            </a:r>
            <a:r>
              <a:rPr lang="en-US" sz="1800" dirty="0" smtClean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 smtClean="0"/>
              <a:t>piring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kenyang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A.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B </a:t>
            </a:r>
            <a:r>
              <a:rPr lang="en-US" sz="1800" dirty="0" err="1"/>
              <a:t>adalah</a:t>
            </a:r>
            <a:r>
              <a:rPr lang="en-US" sz="1800" dirty="0"/>
              <a:t> 0.9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A </a:t>
            </a:r>
            <a:r>
              <a:rPr lang="en-US" sz="1800" dirty="0" err="1" smtClean="0"/>
              <a:t>adalah</a:t>
            </a:r>
            <a:r>
              <a:rPr lang="en-US" sz="1800" dirty="0"/>
              <a:t> </a:t>
            </a:r>
            <a:r>
              <a:rPr lang="en-US" sz="1800" dirty="0" smtClean="0"/>
              <a:t>0.5</a:t>
            </a:r>
            <a:r>
              <a:rPr lang="en-US" sz="1800" dirty="0"/>
              <a:t>.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/>
              <a:t>kenyang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/>
              <a:t>makan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dicari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P(A|B</a:t>
            </a:r>
            <a:r>
              <a:rPr lang="en-US" sz="1800" dirty="0"/>
              <a:t>) = 0.5/0.9 = 0.555.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4999"/>
            <a:ext cx="1828800" cy="59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09749"/>
            <a:ext cx="3048000" cy="18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5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/>
              <a:t>Contoh</a:t>
            </a:r>
            <a:r>
              <a:rPr lang="en-US" sz="1800" b="1" dirty="0"/>
              <a:t> 5</a:t>
            </a:r>
            <a:r>
              <a:rPr lang="en-US" sz="1800" b="1" dirty="0" smtClean="0"/>
              <a:t>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4 </a:t>
            </a:r>
            <a:r>
              <a:rPr lang="en-US" sz="1800" dirty="0" err="1"/>
              <a:t>kelereng</a:t>
            </a:r>
            <a:r>
              <a:rPr lang="en-US" sz="1800" dirty="0"/>
              <a:t> </a:t>
            </a:r>
            <a:r>
              <a:rPr lang="en-US" sz="1800" dirty="0" err="1"/>
              <a:t>kuning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3 </a:t>
            </a:r>
            <a:r>
              <a:rPr lang="en-US" sz="1800" dirty="0" err="1"/>
              <a:t>kelereng</a:t>
            </a:r>
            <a:r>
              <a:rPr lang="en-US" sz="1800" dirty="0"/>
              <a:t> </a:t>
            </a:r>
            <a:r>
              <a:rPr lang="en-US" sz="1800" dirty="0" err="1"/>
              <a:t>merah</a:t>
            </a:r>
            <a:r>
              <a:rPr lang="en-US" sz="1800" dirty="0"/>
              <a:t>. Akan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pengambilan</a:t>
            </a:r>
            <a:r>
              <a:rPr lang="en-US" sz="1800" dirty="0" smtClean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acak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kali, </a:t>
            </a: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pengambilan</a:t>
            </a:r>
            <a:r>
              <a:rPr lang="en-US" sz="1800" dirty="0"/>
              <a:t> </a:t>
            </a:r>
            <a:r>
              <a:rPr lang="en-US" sz="1800" dirty="0" err="1" smtClean="0"/>
              <a:t>dilakukan</a:t>
            </a:r>
            <a:r>
              <a:rPr lang="en-US" sz="1800" dirty="0"/>
              <a:t> </a:t>
            </a:r>
            <a:r>
              <a:rPr lang="en-US" sz="1800" dirty="0" err="1" smtClean="0"/>
              <a:t>kelerengnya</a:t>
            </a:r>
            <a:r>
              <a:rPr lang="en-US" sz="1800" dirty="0" smtClean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 smtClean="0"/>
              <a:t>dikembalikan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pengambilan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p(</a:t>
            </a:r>
            <a:r>
              <a:rPr lang="en-US" sz="1800" dirty="0" err="1"/>
              <a:t>kuning</a:t>
            </a:r>
            <a:r>
              <a:rPr lang="en-US" sz="1800" dirty="0"/>
              <a:t>) = 4/7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p(</a:t>
            </a:r>
            <a:r>
              <a:rPr lang="en-US" sz="1800" dirty="0" err="1"/>
              <a:t>merah</a:t>
            </a:r>
            <a:r>
              <a:rPr lang="en-US" sz="1800" dirty="0"/>
              <a:t>) = </a:t>
            </a:r>
            <a:r>
              <a:rPr lang="en-US" sz="1800" dirty="0" smtClean="0"/>
              <a:t>3/7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1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800" dirty="0" smtClean="0"/>
              <a:t>Bila </a:t>
            </a:r>
            <a:r>
              <a:rPr lang="sv-SE" sz="1800" dirty="0"/>
              <a:t>pengambilan pertama didapat </a:t>
            </a:r>
            <a:r>
              <a:rPr lang="sv-SE" sz="1800" b="1" i="1" dirty="0"/>
              <a:t>kelereng kuning</a:t>
            </a:r>
            <a:r>
              <a:rPr lang="sv-SE" sz="1800" dirty="0"/>
              <a:t>, maka untuk pengambilan kedua: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p(</a:t>
            </a:r>
            <a:r>
              <a:rPr lang="en-US" sz="1800" dirty="0" err="1"/>
              <a:t>kuning</a:t>
            </a:r>
            <a:r>
              <a:rPr lang="en-US" sz="1800" dirty="0"/>
              <a:t>)=3/6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p(</a:t>
            </a:r>
            <a:r>
              <a:rPr lang="en-US" sz="1800" dirty="0" err="1"/>
              <a:t>merah</a:t>
            </a:r>
            <a:r>
              <a:rPr lang="en-US" sz="1800" dirty="0"/>
              <a:t>)=3/6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9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800" dirty="0" smtClean="0"/>
              <a:t>Bila </a:t>
            </a:r>
            <a:r>
              <a:rPr lang="sv-SE" sz="1800" dirty="0"/>
              <a:t>pengambilan pertama didapat </a:t>
            </a:r>
            <a:r>
              <a:rPr lang="sv-SE" sz="1800" b="1" i="1" dirty="0"/>
              <a:t>kelereng merah</a:t>
            </a:r>
            <a:r>
              <a:rPr lang="sv-SE" sz="1800" dirty="0"/>
              <a:t>, maka untuk </a:t>
            </a:r>
            <a:r>
              <a:rPr lang="sv-SE" sz="1800" dirty="0" smtClean="0"/>
              <a:t>pengambilan kedua</a:t>
            </a:r>
            <a:r>
              <a:rPr lang="sv-SE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p(</a:t>
            </a:r>
            <a:r>
              <a:rPr lang="en-US" sz="1800" dirty="0" err="1"/>
              <a:t>kuning</a:t>
            </a:r>
            <a:r>
              <a:rPr lang="en-US" sz="1800" dirty="0"/>
              <a:t>)=4/6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p(</a:t>
            </a:r>
            <a:r>
              <a:rPr lang="en-US" sz="1800" dirty="0" err="1"/>
              <a:t>merah</a:t>
            </a:r>
            <a:r>
              <a:rPr lang="en-US" sz="1800" dirty="0"/>
              <a:t>)=2/6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628" y="2590800"/>
            <a:ext cx="173132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05400" y="6400800"/>
            <a:ext cx="385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Kondisi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digambarkan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sbb</a:t>
            </a:r>
            <a:r>
              <a:rPr lang="en-US" dirty="0">
                <a:solidFill>
                  <a:schemeClr val="bg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5832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4114800"/>
            <a:ext cx="7559675" cy="1905000"/>
          </a:xfrm>
        </p:spPr>
        <p:txBody>
          <a:bodyPr/>
          <a:lstStyle/>
          <a:p>
            <a:r>
              <a:rPr lang="en-US" sz="1800" dirty="0"/>
              <a:t>Dari </a:t>
            </a:r>
            <a:r>
              <a:rPr lang="en-US" sz="1800" dirty="0" err="1"/>
              <a:t>gambaran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,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 K2 </a:t>
            </a:r>
            <a:r>
              <a:rPr lang="en-US" sz="1800" dirty="0" err="1" smtClean="0"/>
              <a:t>adalah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pt-BR" sz="1800" dirty="0"/>
              <a:t>Berapa probabilitas untuk mendapatkan M2 ?</a:t>
            </a:r>
            <a:endParaRPr lang="en-US" sz="1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425547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4495800"/>
            <a:ext cx="3880624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6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6. </a:t>
            </a:r>
            <a:r>
              <a:rPr lang="en-US" b="1" dirty="0" err="1"/>
              <a:t>Kovarians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Korelasi</a:t>
            </a: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Kovarians</a:t>
            </a:r>
            <a:r>
              <a:rPr lang="en-US" sz="1800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Korelasi</a:t>
            </a:r>
            <a:r>
              <a:rPr lang="en-US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800" dirty="0" smtClean="0"/>
              <a:t>dimana </a:t>
            </a:r>
            <a:r>
              <a:rPr lang="sv-SE" sz="1800" dirty="0"/>
              <a:t>dev(x) = sx = akar var(x)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/>
              <a:t>6: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 x </a:t>
            </a:r>
            <a:r>
              <a:rPr lang="en-US" sz="1800" dirty="0" err="1"/>
              <a:t>dan</a:t>
            </a:r>
            <a:r>
              <a:rPr lang="en-US" sz="1800" dirty="0"/>
              <a:t> y yang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nilai-nilai</a:t>
            </a:r>
            <a:r>
              <a:rPr lang="en-US" sz="1800" dirty="0"/>
              <a:t> </a:t>
            </a:r>
            <a:r>
              <a:rPr lang="en-US" sz="1800" dirty="0" err="1"/>
              <a:t>acak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x (i) = 0, 4, 8, 3, 7, 3, 7, 9, 4, 2 </a:t>
            </a:r>
            <a:r>
              <a:rPr lang="en-US" sz="1800" dirty="0" err="1"/>
              <a:t>dan</a:t>
            </a:r>
            <a:r>
              <a:rPr lang="en-US" sz="1800" dirty="0"/>
              <a:t> y(i) = 1, 0, 4, 7, 5, 4, 6, 9, 7, 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Coba</a:t>
            </a:r>
            <a:r>
              <a:rPr lang="en-US" sz="1800" dirty="0" smtClean="0"/>
              <a:t>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cari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kovarian</a:t>
            </a:r>
            <a:r>
              <a:rPr lang="en-US" sz="1800" dirty="0"/>
              <a:t> (</a:t>
            </a:r>
            <a:r>
              <a:rPr lang="en-US" sz="1800" dirty="0" err="1"/>
              <a:t>x,y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korelasi</a:t>
            </a:r>
            <a:r>
              <a:rPr lang="en-US" sz="1800" dirty="0"/>
              <a:t> (</a:t>
            </a:r>
            <a:r>
              <a:rPr lang="en-US" sz="1800" dirty="0" err="1"/>
              <a:t>x,y</a:t>
            </a:r>
            <a:r>
              <a:rPr lang="en-US" sz="1800" dirty="0"/>
              <a:t>)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data </a:t>
            </a:r>
            <a:r>
              <a:rPr lang="en-US" sz="1800" dirty="0" err="1"/>
              <a:t>tersebut</a:t>
            </a:r>
            <a:r>
              <a:rPr lang="en-US" sz="1800" dirty="0"/>
              <a:t>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219200"/>
            <a:ext cx="39147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28875"/>
            <a:ext cx="26193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05600" y="6412468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Penyelesaian</a:t>
            </a:r>
            <a:r>
              <a:rPr lang="en-US" dirty="0">
                <a:solidFill>
                  <a:schemeClr val="bg1"/>
                </a:solidFill>
              </a:rPr>
              <a:t>:…….</a:t>
            </a:r>
          </a:p>
        </p:txBody>
      </p:sp>
    </p:spTree>
    <p:extLst>
      <p:ext uri="{BB962C8B-B14F-4D97-AF65-F5344CB8AC3E}">
        <p14:creationId xmlns:p14="http://schemas.microsoft.com/office/powerpoint/2010/main" val="1034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600" dirty="0" err="1"/>
              <a:t>Penyelesaian</a:t>
            </a:r>
            <a:r>
              <a:rPr lang="en-US" sz="3600" dirty="0"/>
              <a:t> </a:t>
            </a:r>
            <a:r>
              <a:rPr lang="en-US" sz="3600" dirty="0" err="1"/>
              <a:t>Contoh</a:t>
            </a:r>
            <a:r>
              <a:rPr lang="en-US" sz="3600" dirty="0"/>
              <a:t> 6:</a:t>
            </a:r>
            <a:endParaRPr lang="en-US" altLang="id-ID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59675" cy="38861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Langkah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mencari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mean </a:t>
            </a:r>
            <a:r>
              <a:rPr lang="en-US" sz="1800" dirty="0" err="1"/>
              <a:t>dari</a:t>
            </a:r>
            <a:r>
              <a:rPr lang="en-US" sz="1800" dirty="0"/>
              <a:t> x </a:t>
            </a:r>
            <a:r>
              <a:rPr lang="en-US" sz="1800" dirty="0" err="1"/>
              <a:t>dan</a:t>
            </a:r>
            <a:r>
              <a:rPr lang="en-US" sz="1800" dirty="0"/>
              <a:t> y.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penghitungan</a:t>
            </a:r>
            <a:r>
              <a:rPr lang="en-US" sz="1800" dirty="0"/>
              <a:t> </a:t>
            </a:r>
            <a:r>
              <a:rPr lang="en-US" sz="1800" dirty="0" err="1"/>
              <a:t>biasa</a:t>
            </a:r>
            <a:r>
              <a:rPr lang="en-US" sz="1800" dirty="0"/>
              <a:t>, </a:t>
            </a:r>
            <a:r>
              <a:rPr lang="en-US" sz="1800" dirty="0" err="1" smtClean="0"/>
              <a:t>anda</a:t>
            </a:r>
            <a:r>
              <a:rPr lang="en-US" sz="1800" dirty="0"/>
              <a:t> </a:t>
            </a:r>
            <a:r>
              <a:rPr lang="en-US" sz="1800" dirty="0" err="1" smtClean="0"/>
              <a:t>dapatkan</a:t>
            </a:r>
            <a:r>
              <a:rPr lang="en-US" sz="1800" dirty="0" smtClean="0"/>
              <a:t> </a:t>
            </a:r>
            <a:r>
              <a:rPr lang="en-US" sz="1800" dirty="0" err="1"/>
              <a:t>nilai</a:t>
            </a:r>
            <a:r>
              <a:rPr lang="en-US" sz="1800" dirty="0"/>
              <a:t> mean </a:t>
            </a:r>
            <a:r>
              <a:rPr lang="en-US" sz="1800" dirty="0" err="1"/>
              <a:t>untuk</a:t>
            </a:r>
            <a:r>
              <a:rPr lang="en-US" sz="1800" dirty="0"/>
              <a:t> x </a:t>
            </a:r>
            <a:r>
              <a:rPr lang="en-US" sz="1800" dirty="0" err="1"/>
              <a:t>adalah</a:t>
            </a:r>
            <a:r>
              <a:rPr lang="en-US" sz="1800" dirty="0"/>
              <a:t> mx = 4,7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y </a:t>
            </a:r>
            <a:r>
              <a:rPr lang="en-US" sz="1800" dirty="0" err="1"/>
              <a:t>didapatkan</a:t>
            </a:r>
            <a:r>
              <a:rPr lang="en-US" sz="1800" dirty="0"/>
              <a:t> mean my = 4,3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Langkah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menghitung</a:t>
            </a:r>
            <a:r>
              <a:rPr lang="en-US" sz="1800" dirty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deviasi</a:t>
            </a:r>
            <a:r>
              <a:rPr lang="en-US" sz="1800" dirty="0" smtClean="0"/>
              <a:t>.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penghitungan</a:t>
            </a:r>
            <a:r>
              <a:rPr lang="en-US" sz="1800" dirty="0" smtClean="0"/>
              <a:t> </a:t>
            </a:r>
            <a:r>
              <a:rPr lang="en-US" sz="1800" dirty="0" err="1" smtClean="0"/>
              <a:t>varians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akarnya</a:t>
            </a:r>
            <a:r>
              <a:rPr lang="en-US" sz="1800" dirty="0" smtClean="0"/>
              <a:t>, </a:t>
            </a:r>
            <a:r>
              <a:rPr lang="en-US" sz="1800" dirty="0" err="1" smtClean="0"/>
              <a:t>didapat</a:t>
            </a:r>
            <a:r>
              <a:rPr lang="en-US" sz="1800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deviasi</a:t>
            </a:r>
            <a:r>
              <a:rPr lang="en-US" sz="1800" dirty="0" smtClean="0"/>
              <a:t> x = </a:t>
            </a:r>
            <a:r>
              <a:rPr lang="en-US" sz="1800" dirty="0" err="1" smtClean="0"/>
              <a:t>sx</a:t>
            </a:r>
            <a:r>
              <a:rPr lang="en-US" sz="1800" dirty="0" smtClean="0"/>
              <a:t>= 2,9078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deviasi</a:t>
            </a:r>
            <a:r>
              <a:rPr lang="en-US" sz="1800" dirty="0" smtClean="0"/>
              <a:t> y = </a:t>
            </a:r>
            <a:r>
              <a:rPr lang="en-US" sz="1800" dirty="0" err="1" smtClean="0"/>
              <a:t>sy</a:t>
            </a:r>
            <a:r>
              <a:rPr lang="en-US" sz="1800" dirty="0" smtClean="0"/>
              <a:t>= 3,1287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Selanjutnya</a:t>
            </a:r>
            <a:r>
              <a:rPr lang="en-US" sz="1800" dirty="0" smtClean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mencari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kovarian</a:t>
            </a:r>
            <a:r>
              <a:rPr lang="en-US" sz="1800" dirty="0"/>
              <a:t> (</a:t>
            </a:r>
            <a:r>
              <a:rPr lang="en-US" sz="1800" dirty="0" err="1"/>
              <a:t>x,y</a:t>
            </a:r>
            <a:r>
              <a:rPr lang="en-US" sz="1800" dirty="0"/>
              <a:t>).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memasukkan</a:t>
            </a:r>
            <a:r>
              <a:rPr lang="en-US" sz="1800" dirty="0"/>
              <a:t> </a:t>
            </a:r>
            <a:r>
              <a:rPr lang="en-US" sz="1800" dirty="0" err="1"/>
              <a:t>nilai-nilai</a:t>
            </a:r>
            <a:r>
              <a:rPr lang="en-US" sz="1800" dirty="0"/>
              <a:t> </a:t>
            </a:r>
            <a:r>
              <a:rPr lang="en-US" sz="1800" dirty="0" err="1" smtClean="0"/>
              <a:t>tersebut</a:t>
            </a:r>
            <a:r>
              <a:rPr lang="en-US" sz="1800" dirty="0"/>
              <a:t> </a:t>
            </a:r>
            <a:r>
              <a:rPr lang="fi-FI" sz="1800" dirty="0" smtClean="0"/>
              <a:t>ke </a:t>
            </a:r>
            <a:r>
              <a:rPr lang="fi-FI" sz="1800" dirty="0"/>
              <a:t>persamaan kovarian didapatkan hasil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Korelasi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x,y</a:t>
            </a:r>
            <a:r>
              <a:rPr lang="en-US" sz="1800" dirty="0"/>
              <a:t>) </a:t>
            </a:r>
            <a:r>
              <a:rPr lang="en-US" sz="1800" dirty="0" err="1"/>
              <a:t>didapatkan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memasukkan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kovarian</a:t>
            </a:r>
            <a:r>
              <a:rPr lang="en-US" sz="1800" dirty="0"/>
              <a:t> (</a:t>
            </a:r>
            <a:r>
              <a:rPr lang="en-US" sz="1800" dirty="0" err="1"/>
              <a:t>x,y</a:t>
            </a:r>
            <a:r>
              <a:rPr lang="en-US" sz="1800" dirty="0"/>
              <a:t>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membagi</a:t>
            </a:r>
            <a:r>
              <a:rPr lang="en-US" sz="1800" dirty="0"/>
              <a:t> </a:t>
            </a:r>
            <a:r>
              <a:rPr lang="en-US" sz="1800" dirty="0" err="1"/>
              <a:t>deviasi</a:t>
            </a:r>
            <a:r>
              <a:rPr lang="en-US" sz="1800" dirty="0"/>
              <a:t> </a:t>
            </a:r>
            <a:r>
              <a:rPr lang="en-US" sz="1800" dirty="0" smtClean="0"/>
              <a:t>x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deviasi</a:t>
            </a:r>
            <a:r>
              <a:rPr lang="en-US" sz="1800" dirty="0"/>
              <a:t> y, </a:t>
            </a:r>
            <a:r>
              <a:rPr lang="en-US" sz="1800" dirty="0" err="1"/>
              <a:t>sbb</a:t>
            </a:r>
            <a:r>
              <a:rPr lang="en-US" sz="1800" dirty="0"/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403577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829300"/>
            <a:ext cx="3200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2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1. </a:t>
            </a:r>
            <a:r>
              <a:rPr lang="en-US" b="1" dirty="0" err="1"/>
              <a:t>Probabilitas</a:t>
            </a: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err="1"/>
              <a:t>Probabilitas</a:t>
            </a:r>
            <a:r>
              <a:rPr lang="en-US" sz="2400" i="1" dirty="0"/>
              <a:t>=</a:t>
            </a:r>
            <a:r>
              <a:rPr lang="en-US" sz="2400" i="1" dirty="0" err="1"/>
              <a:t>Peluang</a:t>
            </a:r>
            <a:r>
              <a:rPr lang="en-US" sz="2400" i="1" dirty="0"/>
              <a:t>, </a:t>
            </a:r>
            <a:r>
              <a:rPr lang="en-US" sz="2400" i="1" dirty="0" err="1"/>
              <a:t>bisa</a:t>
            </a:r>
            <a:r>
              <a:rPr lang="en-US" sz="2400" i="1" dirty="0"/>
              <a:t> </a:t>
            </a:r>
            <a:r>
              <a:rPr lang="en-US" sz="2400" i="1" dirty="0" err="1"/>
              <a:t>diartikan</a:t>
            </a:r>
            <a:r>
              <a:rPr lang="en-US" sz="2400" i="1" dirty="0"/>
              <a:t> </a:t>
            </a:r>
            <a:r>
              <a:rPr lang="en-US" sz="2400" i="1" dirty="0" err="1"/>
              <a:t>juga</a:t>
            </a:r>
            <a:r>
              <a:rPr lang="en-US" sz="2400" i="1" dirty="0"/>
              <a:t> </a:t>
            </a:r>
            <a:r>
              <a:rPr lang="en-US" sz="2400" i="1" dirty="0" err="1"/>
              <a:t>sebagai</a:t>
            </a:r>
            <a:r>
              <a:rPr lang="en-US" sz="2400" i="1" dirty="0"/>
              <a:t> </a:t>
            </a:r>
            <a:r>
              <a:rPr lang="en-US" sz="2400" i="1" dirty="0" err="1" smtClean="0"/>
              <a:t>besarnya</a:t>
            </a:r>
            <a:r>
              <a:rPr lang="en-US" sz="2400" i="1" dirty="0"/>
              <a:t> </a:t>
            </a:r>
            <a:r>
              <a:rPr lang="en-US" sz="2400" i="1" dirty="0" err="1" smtClean="0"/>
              <a:t>kemungkinan</a:t>
            </a:r>
            <a:r>
              <a:rPr lang="en-US" sz="2400" i="1" dirty="0" smtClean="0"/>
              <a:t> </a:t>
            </a:r>
            <a:r>
              <a:rPr lang="en-US" sz="2400" i="1" dirty="0" err="1"/>
              <a:t>munculnya</a:t>
            </a:r>
            <a:r>
              <a:rPr lang="en-US" sz="2400" i="1" dirty="0"/>
              <a:t> </a:t>
            </a:r>
            <a:r>
              <a:rPr lang="en-US" sz="2400" i="1" dirty="0" err="1"/>
              <a:t>suatu</a:t>
            </a:r>
            <a:r>
              <a:rPr lang="en-US" sz="2400" i="1" dirty="0"/>
              <a:t> </a:t>
            </a:r>
            <a:r>
              <a:rPr lang="en-US" sz="2400" i="1" dirty="0" err="1"/>
              <a:t>kejadian</a:t>
            </a:r>
            <a:r>
              <a:rPr lang="en-US" sz="2400" i="1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 smtClean="0"/>
              <a:t>Soal</a:t>
            </a:r>
            <a:r>
              <a:rPr lang="en-US" sz="1800" b="1" dirty="0" smtClean="0"/>
              <a:t> </a:t>
            </a:r>
            <a:r>
              <a:rPr lang="en-US" sz="1800" b="1" dirty="0"/>
              <a:t>1: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Saya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koin</a:t>
            </a:r>
            <a:r>
              <a:rPr lang="en-US" sz="1800" dirty="0"/>
              <a:t> yang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muka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gambar</a:t>
            </a:r>
            <a:r>
              <a:rPr lang="en-US" sz="1800" dirty="0"/>
              <a:t> (G)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fi-FI" sz="1800" dirty="0" smtClean="0"/>
              <a:t>satunya </a:t>
            </a:r>
            <a:r>
              <a:rPr lang="fi-FI" sz="1800" dirty="0"/>
              <a:t>angka (A). Saat saya lempar ke atas, maka saat koin jatuh </a:t>
            </a:r>
            <a:r>
              <a:rPr lang="fi-FI" sz="1800" dirty="0" smtClean="0"/>
              <a:t>kemungkinan untuk </a:t>
            </a:r>
            <a:r>
              <a:rPr lang="fi-FI" sz="1800" dirty="0"/>
              <a:t>mendapatkan muka G adalah p(x) = </a:t>
            </a:r>
            <a:r>
              <a:rPr lang="fi-FI" sz="1800" dirty="0" smtClean="0"/>
              <a:t>½.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x={G,A}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1800" dirty="0"/>
              <a:t>Kemudian saya lemparkan </a:t>
            </a:r>
            <a:r>
              <a:rPr lang="sv-SE" sz="1800" dirty="0" smtClean="0"/>
              <a:t>lagi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masing-masing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peluang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(</a:t>
            </a:r>
            <a:r>
              <a:rPr lang="en-US" sz="1800" i="1" dirty="0" err="1"/>
              <a:t>equ</a:t>
            </a:r>
            <a:r>
              <a:rPr lang="en-US" sz="1800" i="1" dirty="0"/>
              <a:t>-probable</a:t>
            </a:r>
            <a:r>
              <a:rPr lang="en-US" sz="1800" i="1" dirty="0" smtClean="0"/>
              <a:t>)</a:t>
            </a:r>
            <a:r>
              <a:rPr lang="sv-SE" sz="1800" dirty="0" smtClean="0"/>
              <a:t>, </a:t>
            </a:r>
            <a:r>
              <a:rPr lang="sv-SE" sz="1800" dirty="0"/>
              <a:t>maka probabilitas mendapatkan A berapa?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id-ID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2. Probability density function</a:t>
            </a: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/>
              <a:t>Probability density function </a:t>
            </a:r>
            <a:r>
              <a:rPr lang="en-US" sz="2400" dirty="0"/>
              <a:t>(</a:t>
            </a:r>
            <a:r>
              <a:rPr lang="en-US" sz="2400" dirty="0" err="1"/>
              <a:t>pdf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/>
              <a:t>simbolnya</a:t>
            </a:r>
            <a:r>
              <a:rPr lang="en-US" sz="2400" dirty="0"/>
              <a:t> f(x):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kerapatan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 smtClean="0"/>
              <a:t>suatu</a:t>
            </a:r>
            <a:r>
              <a:rPr lang="en-US" sz="2400" dirty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kontinyu</a:t>
            </a:r>
            <a:r>
              <a:rPr lang="en-US" sz="1800" dirty="0" smtClean="0"/>
              <a:t>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diskrit</a:t>
            </a:r>
            <a:r>
              <a:rPr lang="en-US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Gambaran</a:t>
            </a:r>
            <a:r>
              <a:rPr lang="en-US" sz="1800" dirty="0" smtClean="0"/>
              <a:t> </a:t>
            </a:r>
            <a:r>
              <a:rPr lang="en-US" sz="1800" dirty="0" err="1"/>
              <a:t>Grafik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Contoh</a:t>
            </a:r>
            <a:r>
              <a:rPr lang="en-US" sz="1800" dirty="0"/>
              <a:t> 1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sbb</a:t>
            </a:r>
            <a:r>
              <a:rPr lang="en-US" sz="18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disamping</a:t>
            </a:r>
            <a:r>
              <a:rPr lang="en-US" sz="1800" dirty="0"/>
              <a:t>?</a:t>
            </a:r>
            <a:endParaRPr lang="en-US" sz="1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62275"/>
            <a:ext cx="1143000" cy="518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41725"/>
            <a:ext cx="971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79875"/>
            <a:ext cx="3810000" cy="217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7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7543800" cy="3886199"/>
          </a:xfrm>
        </p:spPr>
        <p:txBody>
          <a:bodyPr/>
          <a:lstStyle/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pelemparan</a:t>
            </a:r>
            <a:r>
              <a:rPr lang="en-US" sz="2400" dirty="0"/>
              <a:t> </a:t>
            </a:r>
            <a:r>
              <a:rPr lang="en-US" sz="2400" dirty="0" err="1"/>
              <a:t>koin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 smtClean="0"/>
              <a:t>kerapatan</a:t>
            </a:r>
            <a:r>
              <a:rPr lang="en-US" sz="2400" dirty="0"/>
              <a:t> </a:t>
            </a:r>
            <a:r>
              <a:rPr lang="en-US" sz="2400" dirty="0" err="1" smtClean="0"/>
              <a:t>probabilitas</a:t>
            </a:r>
            <a:r>
              <a:rPr lang="en-US" sz="2400" dirty="0"/>
              <a:t>.</a:t>
            </a:r>
          </a:p>
          <a:p>
            <a:r>
              <a:rPr lang="en-US" sz="2400" dirty="0"/>
              <a:t>Dari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muka</a:t>
            </a:r>
            <a:r>
              <a:rPr lang="en-US" sz="2400" dirty="0"/>
              <a:t> (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p(x) = f(x) =1/2.</a:t>
            </a:r>
          </a:p>
          <a:p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dapatkan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</a:t>
            </a:r>
          </a:p>
          <a:p>
            <a:r>
              <a:rPr lang="sv-SE" sz="2400" dirty="0"/>
              <a:t>Dengan mengacu pada persamaan untuk menghitung fungsi </a:t>
            </a:r>
            <a:r>
              <a:rPr lang="sv-SE" sz="2400" dirty="0" smtClean="0"/>
              <a:t>kerapatan </a:t>
            </a:r>
            <a:r>
              <a:rPr lang="en-US" sz="2400" dirty="0" err="1" smtClean="0"/>
              <a:t>probabilitas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didapatkan</a:t>
            </a:r>
            <a:r>
              <a:rPr lang="en-US" sz="2400" dirty="0"/>
              <a:t>:</a:t>
            </a:r>
            <a:endParaRPr lang="en-US" sz="1800" b="1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05400"/>
            <a:ext cx="533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3292475" cy="26669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r>
              <a:rPr lang="en-US" b="1" dirty="0" smtClean="0"/>
              <a:t> 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Karyawan</a:t>
            </a:r>
            <a:r>
              <a:rPr lang="en-US" dirty="0" smtClean="0"/>
              <a:t> 1	</a:t>
            </a:r>
            <a:r>
              <a:rPr lang="en-US" dirty="0" err="1" smtClean="0"/>
              <a:t>Rp</a:t>
            </a:r>
            <a:r>
              <a:rPr lang="en-US" dirty="0" smtClean="0"/>
              <a:t> 9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/>
              <a:t>jt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1 </a:t>
            </a:r>
            <a:r>
              <a:rPr lang="en-US" dirty="0" err="1"/>
              <a:t>jt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u="sng" dirty="0" err="1"/>
              <a:t>Karyawan</a:t>
            </a:r>
            <a:r>
              <a:rPr lang="en-US" u="sng" dirty="0"/>
              <a:t> </a:t>
            </a:r>
            <a:r>
              <a:rPr lang="en-US" u="sng" dirty="0" smtClean="0"/>
              <a:t>4</a:t>
            </a:r>
            <a:r>
              <a:rPr lang="en-US" u="sng" dirty="0"/>
              <a:t>	</a:t>
            </a:r>
            <a:r>
              <a:rPr lang="en-US" u="sng" dirty="0" err="1"/>
              <a:t>Rp</a:t>
            </a:r>
            <a:r>
              <a:rPr lang="en-US" u="sng" dirty="0"/>
              <a:t> 1 </a:t>
            </a:r>
            <a:r>
              <a:rPr lang="en-US" u="sng" dirty="0" err="1" smtClean="0"/>
              <a:t>jt</a:t>
            </a:r>
            <a:endParaRPr lang="en-US" u="sng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 Rata2 	= </a:t>
            </a:r>
            <a:r>
              <a:rPr lang="en-US" dirty="0" err="1" smtClean="0"/>
              <a:t>Rp</a:t>
            </a:r>
            <a:r>
              <a:rPr lang="en-US" dirty="0" smtClean="0"/>
              <a:t> 12 </a:t>
            </a:r>
            <a:r>
              <a:rPr lang="en-US" dirty="0" err="1" smtClean="0"/>
              <a:t>jt</a:t>
            </a:r>
            <a:r>
              <a:rPr lang="en-US" dirty="0" smtClean="0"/>
              <a:t> / 4 orang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 3 </a:t>
            </a:r>
            <a:r>
              <a:rPr lang="en-US" dirty="0" err="1" smtClean="0"/>
              <a:t>jt</a:t>
            </a:r>
            <a:r>
              <a:rPr lang="en-US" dirty="0" smtClean="0"/>
              <a:t>/orang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Distribusi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95800" y="3048000"/>
            <a:ext cx="3733800" cy="24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</a:t>
            </a:r>
            <a:r>
              <a:rPr lang="en-US" b="1" dirty="0" err="1" smtClean="0"/>
              <a:t>akal</a:t>
            </a:r>
            <a:r>
              <a:rPr lang="en-US" b="1" dirty="0"/>
              <a:t>?</a:t>
            </a:r>
            <a:endParaRPr lang="en-US" dirty="0"/>
          </a:p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iya</a:t>
            </a:r>
            <a:r>
              <a:rPr lang="en-US" dirty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3 </a:t>
            </a:r>
            <a:r>
              <a:rPr lang="en-US" dirty="0" err="1" smtClean="0"/>
              <a:t>jt</a:t>
            </a:r>
            <a:r>
              <a:rPr lang="en-US" dirty="0" smtClean="0"/>
              <a:t> rupiah</a:t>
            </a:r>
            <a:r>
              <a:rPr lang="en-US" dirty="0"/>
              <a:t>?</a:t>
            </a:r>
          </a:p>
          <a:p>
            <a:r>
              <a:rPr lang="en-US" b="1" dirty="0" err="1" smtClean="0"/>
              <a:t>Kenyataannya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r>
              <a:rPr lang="en-US" b="1" dirty="0" smtClean="0"/>
              <a:t> pun yang </a:t>
            </a:r>
            <a:r>
              <a:rPr lang="en-US" b="1" dirty="0" err="1" smtClean="0"/>
              <a:t>mendapat</a:t>
            </a:r>
            <a:r>
              <a:rPr lang="en-US" b="1" dirty="0" smtClean="0"/>
              <a:t> </a:t>
            </a:r>
            <a:r>
              <a:rPr lang="en-US" b="1" dirty="0" err="1" smtClean="0"/>
              <a:t>upah</a:t>
            </a:r>
            <a:r>
              <a:rPr lang="en-US" b="1" dirty="0" smtClean="0"/>
              <a:t> 3 </a:t>
            </a:r>
            <a:r>
              <a:rPr lang="en-US" b="1" dirty="0" err="1"/>
              <a:t>juta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81200" y="4114800"/>
            <a:ext cx="6248400" cy="137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/>
              <a:t>&gt;&gt;&gt; </a:t>
            </a:r>
            <a:r>
              <a:rPr lang="en-US" sz="4000" b="1" dirty="0" err="1" smtClean="0"/>
              <a:t>Fungsi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Kepadatan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Probabilitas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325" y="1219201"/>
            <a:ext cx="7543800" cy="1523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data </a:t>
            </a:r>
            <a:r>
              <a:rPr lang="en-US" sz="2800" dirty="0"/>
              <a:t>agar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sesungguhnya</a:t>
            </a:r>
            <a:r>
              <a:rPr lang="en-US" sz="2800" dirty="0"/>
              <a:t>?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33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3292475" cy="26669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karyawan</a:t>
            </a:r>
            <a:r>
              <a:rPr lang="en-US" b="1" dirty="0" smtClean="0"/>
              <a:t> 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Karyawan</a:t>
            </a:r>
            <a:r>
              <a:rPr lang="en-US" dirty="0" smtClean="0"/>
              <a:t> 1	</a:t>
            </a:r>
            <a:r>
              <a:rPr lang="en-US" dirty="0" err="1" smtClean="0"/>
              <a:t>Rp</a:t>
            </a:r>
            <a:r>
              <a:rPr lang="en-US" dirty="0" smtClean="0"/>
              <a:t> 9 </a:t>
            </a:r>
            <a:r>
              <a:rPr lang="en-US" dirty="0" err="1" smtClean="0"/>
              <a:t>jt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 err="1"/>
              <a:t>jt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1 </a:t>
            </a:r>
            <a:r>
              <a:rPr lang="en-US" dirty="0" err="1"/>
              <a:t>jt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u="sng" dirty="0" err="1"/>
              <a:t>Karyawan</a:t>
            </a:r>
            <a:r>
              <a:rPr lang="en-US" u="sng" dirty="0"/>
              <a:t> </a:t>
            </a:r>
            <a:r>
              <a:rPr lang="en-US" u="sng" dirty="0" smtClean="0"/>
              <a:t>4</a:t>
            </a:r>
            <a:r>
              <a:rPr lang="en-US" u="sng" dirty="0"/>
              <a:t>	</a:t>
            </a:r>
            <a:r>
              <a:rPr lang="en-US" u="sng" dirty="0" err="1"/>
              <a:t>Rp</a:t>
            </a:r>
            <a:r>
              <a:rPr lang="en-US" u="sng" dirty="0"/>
              <a:t> 1 </a:t>
            </a:r>
            <a:r>
              <a:rPr lang="en-US" u="sng" dirty="0" err="1" smtClean="0"/>
              <a:t>jt</a:t>
            </a:r>
            <a:endParaRPr lang="en-US" u="sng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 Rata2 	= </a:t>
            </a:r>
            <a:r>
              <a:rPr lang="en-US" dirty="0" err="1" smtClean="0"/>
              <a:t>Rp</a:t>
            </a:r>
            <a:r>
              <a:rPr lang="en-US" dirty="0" smtClean="0"/>
              <a:t> 12 </a:t>
            </a:r>
            <a:r>
              <a:rPr lang="en-US" dirty="0" err="1" smtClean="0"/>
              <a:t>jt</a:t>
            </a:r>
            <a:r>
              <a:rPr lang="en-US" dirty="0" smtClean="0"/>
              <a:t> / 4 orang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 3 </a:t>
            </a:r>
            <a:r>
              <a:rPr lang="en-US" dirty="0" err="1" smtClean="0"/>
              <a:t>jt</a:t>
            </a:r>
            <a:r>
              <a:rPr lang="en-US" dirty="0" smtClean="0"/>
              <a:t>/orang</a:t>
            </a: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Permasalahan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Distribusi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66438"/>
              </p:ext>
            </p:extLst>
          </p:nvPr>
        </p:nvGraphicFramePr>
        <p:xfrm>
          <a:off x="5029200" y="1295400"/>
          <a:ext cx="3276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Karyawan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Karyawan</a:t>
                      </a:r>
                      <a:r>
                        <a:rPr lang="en-US" baseline="0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267200" y="2286000"/>
            <a:ext cx="53340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5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3.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Distribusi</a:t>
            </a:r>
            <a:r>
              <a:rPr lang="en-US" b="1" dirty="0"/>
              <a:t> </a:t>
            </a:r>
            <a:r>
              <a:rPr lang="en-US" b="1" dirty="0" err="1"/>
              <a:t>Kumulatif</a:t>
            </a:r>
            <a:endParaRPr lang="en-US" altLang="id-ID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325" y="1219201"/>
            <a:ext cx="4283075" cy="3886199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kontinyu</a:t>
            </a:r>
            <a:r>
              <a:rPr lang="en-US" sz="1800" dirty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diskrit</a:t>
            </a:r>
            <a:r>
              <a:rPr lang="en-US" sz="1800" dirty="0" smtClean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/>
              <a:t>Contoh</a:t>
            </a:r>
            <a:r>
              <a:rPr lang="en-US" sz="1800" b="1" dirty="0"/>
              <a:t> 1: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800" dirty="0"/>
              <a:t>Pada kasus pelemparan 2 koin secara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bersamaan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yang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muncul adalah: 0G2A, 1G 1A, 2G0A.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Dimana</a:t>
            </a:r>
            <a:r>
              <a:rPr lang="en-US" sz="1800" dirty="0"/>
              <a:t> </a:t>
            </a:r>
            <a:r>
              <a:rPr lang="en-US" sz="1800" dirty="0" err="1"/>
              <a:t>masing-masing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sebesar</a:t>
            </a:r>
            <a:r>
              <a:rPr lang="en-US" sz="1800" dirty="0"/>
              <a:t>: p(0G) = 1/4,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dirty="0"/>
              <a:t>p(1G) = 2/4, p(2G) =1/4. Coba anda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berikan</a:t>
            </a:r>
            <a:r>
              <a:rPr lang="en-US" sz="1800" dirty="0"/>
              <a:t> </a:t>
            </a:r>
            <a:r>
              <a:rPr lang="en-US" sz="1800" dirty="0" err="1"/>
              <a:t>grafik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menyatakan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kerapatan</a:t>
            </a:r>
            <a:r>
              <a:rPr lang="en-US" sz="1800" dirty="0"/>
              <a:t> </a:t>
            </a: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distribusi</a:t>
            </a:r>
            <a:r>
              <a:rPr lang="en-US" sz="1800" dirty="0"/>
              <a:t> </a:t>
            </a:r>
            <a:r>
              <a:rPr lang="en-US" sz="1800" dirty="0" err="1"/>
              <a:t>kumulatif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.</a:t>
            </a:r>
            <a:endParaRPr lang="en-US" sz="1800" b="1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05400" y="1219201"/>
            <a:ext cx="38258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/>
              <a:t>Penyelesaian</a:t>
            </a:r>
            <a:r>
              <a:rPr lang="en-US" sz="1800" b="1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Penggambaran</a:t>
            </a:r>
            <a:r>
              <a:rPr lang="en-US" sz="1800" dirty="0"/>
              <a:t>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kerapatan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probabilitas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munculnya</a:t>
            </a:r>
            <a:r>
              <a:rPr lang="en-US" sz="1800" dirty="0"/>
              <a:t> </a:t>
            </a:r>
            <a:r>
              <a:rPr lang="en-US" sz="1800" dirty="0" err="1"/>
              <a:t>muka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gambar</a:t>
            </a:r>
            <a:r>
              <a:rPr lang="en-US" sz="1800" dirty="0"/>
              <a:t> </a:t>
            </a:r>
            <a:r>
              <a:rPr lang="en-US" sz="1800" dirty="0" err="1"/>
              <a:t>dinyatakan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f(x) yang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x = G.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kasus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dituliskan</a:t>
            </a:r>
            <a:r>
              <a:rPr lang="en-US" sz="1800" dirty="0"/>
              <a:t> p(0G) = f(x) </a:t>
            </a:r>
            <a:r>
              <a:rPr lang="en-US" sz="1800" dirty="0" err="1"/>
              <a:t>dimana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i-FI" sz="1800" dirty="0"/>
              <a:t>x =0 memiliki nilai ¼. Demikian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800" dirty="0"/>
              <a:t>pula untuk f(x)=p(1G) = ½, dan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f(x)=p(2G)= ¼.</a:t>
            </a:r>
            <a:endParaRPr lang="en-US" sz="18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53000" y="4191000"/>
            <a:ext cx="3825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distribusi</a:t>
            </a:r>
            <a:r>
              <a:rPr lang="en-US" sz="1800" dirty="0"/>
              <a:t> </a:t>
            </a:r>
            <a:r>
              <a:rPr lang="en-US" sz="1800" dirty="0" err="1"/>
              <a:t>kumulatifnya</a:t>
            </a:r>
            <a:r>
              <a:rPr lang="en-US" sz="1800" dirty="0"/>
              <a:t>….</a:t>
            </a:r>
            <a:endParaRPr lang="en-US" sz="1800" b="1" dirty="0" smtClean="0"/>
          </a:p>
        </p:txBody>
      </p:sp>
      <p:sp>
        <p:nvSpPr>
          <p:cNvPr id="3" name="Striped Right Arrow 2"/>
          <p:cNvSpPr/>
          <p:nvPr/>
        </p:nvSpPr>
        <p:spPr>
          <a:xfrm>
            <a:off x="7339011" y="4789261"/>
            <a:ext cx="1439863" cy="685800"/>
          </a:xfrm>
          <a:prstGeom prst="stripedRightArrow">
            <a:avLst>
              <a:gd name="adj1" fmla="val 41534"/>
              <a:gd name="adj2" fmla="val 8174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2"/>
            <a:ext cx="1905000" cy="50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086" y="1796719"/>
            <a:ext cx="2057400" cy="49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8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919</TotalTime>
  <Words>1803</Words>
  <Application>Microsoft Office PowerPoint</Application>
  <PresentationFormat>On-screen Show (4:3)</PresentationFormat>
  <Paragraphs>334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Retrospect</vt:lpstr>
      <vt:lpstr>Dasar Statistik untuk Pemodelan dan Simulasi</vt:lpstr>
      <vt:lpstr>Statistik..</vt:lpstr>
      <vt:lpstr>1. Probabilitas</vt:lpstr>
      <vt:lpstr>2. Probability density function</vt:lpstr>
      <vt:lpstr>PowerPoint Presentation</vt:lpstr>
      <vt:lpstr> Gambaran Permasalahan Fungsi Distribusi Data Dalam Statistik</vt:lpstr>
      <vt:lpstr>PowerPoint Presentation</vt:lpstr>
      <vt:lpstr> Gambaran Permasalahan Fungsi Distribusi Data Dalam Statistik</vt:lpstr>
      <vt:lpstr>3. Fungsi Distribusi Kumulatif</vt:lpstr>
      <vt:lpstr>PowerPoint Presentation</vt:lpstr>
      <vt:lpstr> Fungsi Kepadatan Kumulatif</vt:lpstr>
      <vt:lpstr>Soal 2</vt:lpstr>
      <vt:lpstr>PowerPoint Presentation</vt:lpstr>
      <vt:lpstr>4. Ekspektasi Matematika</vt:lpstr>
      <vt:lpstr>Ekspektasi Pertama</vt:lpstr>
      <vt:lpstr>Penyelesaian:</vt:lpstr>
      <vt:lpstr>PowerPoint Presentation</vt:lpstr>
      <vt:lpstr>Ekspektasi Kedua</vt:lpstr>
      <vt:lpstr>Penyelesaian contoh 6:</vt:lpstr>
      <vt:lpstr>Penyelesaian contoh 6:</vt:lpstr>
      <vt:lpstr>5. Probabilitas Bersyarat</vt:lpstr>
      <vt:lpstr>PowerPoint Presentation</vt:lpstr>
      <vt:lpstr>PowerPoint Presentation</vt:lpstr>
      <vt:lpstr>6. Kovarians dan Korelasi</vt:lpstr>
      <vt:lpstr>Penyelesaian Contoh 6: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creator>Suwirno</dc:creator>
  <cp:lastModifiedBy>IPD-PC</cp:lastModifiedBy>
  <cp:revision>71</cp:revision>
  <dcterms:created xsi:type="dcterms:W3CDTF">2011-06-27T16:15:15Z</dcterms:created>
  <dcterms:modified xsi:type="dcterms:W3CDTF">2018-03-28T12:42:59Z</dcterms:modified>
</cp:coreProperties>
</file>